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handoutMasterIdLst>
    <p:handoutMasterId r:id="rId31"/>
  </p:handoutMasterIdLst>
  <p:sldIdLst>
    <p:sldId id="257" r:id="rId5"/>
    <p:sldId id="326" r:id="rId6"/>
    <p:sldId id="316" r:id="rId7"/>
    <p:sldId id="317" r:id="rId8"/>
    <p:sldId id="321" r:id="rId9"/>
    <p:sldId id="318" r:id="rId10"/>
    <p:sldId id="319" r:id="rId11"/>
    <p:sldId id="320" r:id="rId12"/>
    <p:sldId id="322" r:id="rId13"/>
    <p:sldId id="334" r:id="rId14"/>
    <p:sldId id="335" r:id="rId15"/>
    <p:sldId id="300" r:id="rId16"/>
    <p:sldId id="327" r:id="rId17"/>
    <p:sldId id="328" r:id="rId18"/>
    <p:sldId id="329" r:id="rId19"/>
    <p:sldId id="330" r:id="rId20"/>
    <p:sldId id="332" r:id="rId21"/>
    <p:sldId id="333" r:id="rId22"/>
    <p:sldId id="323" r:id="rId23"/>
    <p:sldId id="324" r:id="rId24"/>
    <p:sldId id="291" r:id="rId25"/>
    <p:sldId id="336" r:id="rId26"/>
    <p:sldId id="337" r:id="rId27"/>
    <p:sldId id="339" r:id="rId28"/>
    <p:sldId id="340" r:id="rId29"/>
  </p:sldIdLst>
  <p:sldSz cx="9144000" cy="6858000" type="screen4x3"/>
  <p:notesSz cx="6669088" cy="9775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C6B"/>
    <a:srgbClr val="DB3B8E"/>
    <a:srgbClr val="004F6B"/>
    <a:srgbClr val="00616B"/>
    <a:srgbClr val="D9F4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C9189F-588D-456A-A856-8B13D74CC720}" v="1030" dt="2019-11-11T16:37:47.4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68" autoAdjust="0"/>
    <p:restoredTop sz="93979" autoAdjust="0"/>
  </p:normalViewPr>
  <p:slideViewPr>
    <p:cSldViewPr snapToGrid="0">
      <p:cViewPr varScale="1">
        <p:scale>
          <a:sx n="69" d="100"/>
          <a:sy n="69" d="100"/>
        </p:scale>
        <p:origin x="1220" y="1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wer, Laura" userId="b364211f-d5ed-45ab-ba4a-68037f843185" providerId="ADAL" clId="{CD66304F-E28F-491E-A164-765E53CB373C}"/>
    <pc:docChg chg="undo custSel addSld delSld modSld sldOrd modMainMaster">
      <pc:chgData name="Blower, Laura" userId="b364211f-d5ed-45ab-ba4a-68037f843185" providerId="ADAL" clId="{CD66304F-E28F-491E-A164-765E53CB373C}" dt="2019-10-24T14:38:59.729" v="2994" actId="20577"/>
      <pc:docMkLst>
        <pc:docMk/>
      </pc:docMkLst>
      <pc:sldChg chg="modSp">
        <pc:chgData name="Blower, Laura" userId="b364211f-d5ed-45ab-ba4a-68037f843185" providerId="ADAL" clId="{CD66304F-E28F-491E-A164-765E53CB373C}" dt="2019-10-24T13:27:44.200" v="93" actId="6549"/>
        <pc:sldMkLst>
          <pc:docMk/>
          <pc:sldMk cId="2470344748" sldId="256"/>
        </pc:sldMkLst>
        <pc:spChg chg="mod">
          <ac:chgData name="Blower, Laura" userId="b364211f-d5ed-45ab-ba4a-68037f843185" providerId="ADAL" clId="{CD66304F-E28F-491E-A164-765E53CB373C}" dt="2019-10-24T13:27:44.200" v="93" actId="6549"/>
          <ac:spMkLst>
            <pc:docMk/>
            <pc:sldMk cId="2470344748" sldId="256"/>
            <ac:spMk id="5" creationId="{8EA93BCC-9A73-4535-8EE0-65B513139F69}"/>
          </ac:spMkLst>
        </pc:spChg>
      </pc:sldChg>
      <pc:sldChg chg="modSp">
        <pc:chgData name="Blower, Laura" userId="b364211f-d5ed-45ab-ba4a-68037f843185" providerId="ADAL" clId="{CD66304F-E28F-491E-A164-765E53CB373C}" dt="2019-10-24T13:50:10.155" v="1394" actId="6549"/>
        <pc:sldMkLst>
          <pc:docMk/>
          <pc:sldMk cId="2233856739" sldId="257"/>
        </pc:sldMkLst>
        <pc:spChg chg="mod">
          <ac:chgData name="Blower, Laura" userId="b364211f-d5ed-45ab-ba4a-68037f843185" providerId="ADAL" clId="{CD66304F-E28F-491E-A164-765E53CB373C}" dt="2019-10-24T13:50:10.155" v="1394" actId="6549"/>
          <ac:spMkLst>
            <pc:docMk/>
            <pc:sldMk cId="2233856739" sldId="257"/>
            <ac:spMk id="2" creationId="{5DDDDDC5-B181-42E2-8D68-7C2E3F790424}"/>
          </ac:spMkLst>
        </pc:spChg>
        <pc:spChg chg="mod">
          <ac:chgData name="Blower, Laura" userId="b364211f-d5ed-45ab-ba4a-68037f843185" providerId="ADAL" clId="{CD66304F-E28F-491E-A164-765E53CB373C}" dt="2019-10-24T13:26:57.650" v="23" actId="20577"/>
          <ac:spMkLst>
            <pc:docMk/>
            <pc:sldMk cId="2233856739" sldId="257"/>
            <ac:spMk id="4" creationId="{A77A483F-CC46-41CF-BA45-AE57CFB38C42}"/>
          </ac:spMkLst>
        </pc:spChg>
      </pc:sldChg>
      <pc:sldChg chg="modSp ord">
        <pc:chgData name="Blower, Laura" userId="b364211f-d5ed-45ab-ba4a-68037f843185" providerId="ADAL" clId="{CD66304F-E28F-491E-A164-765E53CB373C}" dt="2019-10-24T13:51:12.385" v="1541" actId="20577"/>
        <pc:sldMkLst>
          <pc:docMk/>
          <pc:sldMk cId="2028919805" sldId="259"/>
        </pc:sldMkLst>
        <pc:spChg chg="mod">
          <ac:chgData name="Blower, Laura" userId="b364211f-d5ed-45ab-ba4a-68037f843185" providerId="ADAL" clId="{CD66304F-E28F-491E-A164-765E53CB373C}" dt="2019-10-24T13:51:12.385" v="1541" actId="20577"/>
          <ac:spMkLst>
            <pc:docMk/>
            <pc:sldMk cId="2028919805" sldId="259"/>
            <ac:spMk id="13" creationId="{AEB2846E-C236-4E7F-B120-E906250FC934}"/>
          </ac:spMkLst>
        </pc:spChg>
      </pc:sldChg>
      <pc:sldChg chg="addSp delSp modSp">
        <pc:chgData name="Blower, Laura" userId="b364211f-d5ed-45ab-ba4a-68037f843185" providerId="ADAL" clId="{CD66304F-E28F-491E-A164-765E53CB373C}" dt="2019-10-24T13:49:09.705" v="1349"/>
        <pc:sldMkLst>
          <pc:docMk/>
          <pc:sldMk cId="646416180" sldId="265"/>
        </pc:sldMkLst>
        <pc:spChg chg="add del mod">
          <ac:chgData name="Blower, Laura" userId="b364211f-d5ed-45ab-ba4a-68037f843185" providerId="ADAL" clId="{CD66304F-E28F-491E-A164-765E53CB373C}" dt="2019-10-24T13:49:09.705" v="1349"/>
          <ac:spMkLst>
            <pc:docMk/>
            <pc:sldMk cId="646416180" sldId="265"/>
            <ac:spMk id="2" creationId="{7B37705B-D250-465A-B81B-D2E010BFD2CC}"/>
          </ac:spMkLst>
        </pc:spChg>
        <pc:spChg chg="mod">
          <ac:chgData name="Blower, Laura" userId="b364211f-d5ed-45ab-ba4a-68037f843185" providerId="ADAL" clId="{CD66304F-E28F-491E-A164-765E53CB373C}" dt="2019-10-24T13:48:51.785" v="1347" actId="6549"/>
          <ac:spMkLst>
            <pc:docMk/>
            <pc:sldMk cId="646416180" sldId="265"/>
            <ac:spMk id="5" creationId="{8EA93BCC-9A73-4535-8EE0-65B513139F69}"/>
          </ac:spMkLst>
        </pc:spChg>
      </pc:sldChg>
      <pc:sldChg chg="modSp">
        <pc:chgData name="Blower, Laura" userId="b364211f-d5ed-45ab-ba4a-68037f843185" providerId="ADAL" clId="{CD66304F-E28F-491E-A164-765E53CB373C}" dt="2019-10-24T13:29:18.206" v="114" actId="20577"/>
        <pc:sldMkLst>
          <pc:docMk/>
          <pc:sldMk cId="3750939607" sldId="267"/>
        </pc:sldMkLst>
        <pc:spChg chg="mod">
          <ac:chgData name="Blower, Laura" userId="b364211f-d5ed-45ab-ba4a-68037f843185" providerId="ADAL" clId="{CD66304F-E28F-491E-A164-765E53CB373C}" dt="2019-10-24T13:29:18.206" v="114" actId="20577"/>
          <ac:spMkLst>
            <pc:docMk/>
            <pc:sldMk cId="3750939607" sldId="267"/>
            <ac:spMk id="5" creationId="{8EA93BCC-9A73-4535-8EE0-65B513139F69}"/>
          </ac:spMkLst>
        </pc:spChg>
      </pc:sldChg>
      <pc:sldChg chg="modSp modNotesTx">
        <pc:chgData name="Blower, Laura" userId="b364211f-d5ed-45ab-ba4a-68037f843185" providerId="ADAL" clId="{CD66304F-E28F-491E-A164-765E53CB373C}" dt="2019-10-24T13:34:23.255" v="914" actId="113"/>
        <pc:sldMkLst>
          <pc:docMk/>
          <pc:sldMk cId="3390561441" sldId="268"/>
        </pc:sldMkLst>
        <pc:spChg chg="mod">
          <ac:chgData name="Blower, Laura" userId="b364211f-d5ed-45ab-ba4a-68037f843185" providerId="ADAL" clId="{CD66304F-E28F-491E-A164-765E53CB373C}" dt="2019-10-24T13:29:32.510" v="168" actId="20577"/>
          <ac:spMkLst>
            <pc:docMk/>
            <pc:sldMk cId="3390561441" sldId="268"/>
            <ac:spMk id="4" creationId="{A3DDD39D-3BE4-4045-808F-AA8E3FB0B035}"/>
          </ac:spMkLst>
        </pc:spChg>
        <pc:spChg chg="mod">
          <ac:chgData name="Blower, Laura" userId="b364211f-d5ed-45ab-ba4a-68037f843185" providerId="ADAL" clId="{CD66304F-E28F-491E-A164-765E53CB373C}" dt="2019-10-24T13:34:23.255" v="914" actId="113"/>
          <ac:spMkLst>
            <pc:docMk/>
            <pc:sldMk cId="3390561441" sldId="268"/>
            <ac:spMk id="5" creationId="{8EA93BCC-9A73-4535-8EE0-65B513139F69}"/>
          </ac:spMkLst>
        </pc:spChg>
      </pc:sldChg>
      <pc:sldChg chg="modSp">
        <pc:chgData name="Blower, Laura" userId="b364211f-d5ed-45ab-ba4a-68037f843185" providerId="ADAL" clId="{CD66304F-E28F-491E-A164-765E53CB373C}" dt="2019-10-24T13:47:03.024" v="1021" actId="20577"/>
        <pc:sldMkLst>
          <pc:docMk/>
          <pc:sldMk cId="1377955065" sldId="273"/>
        </pc:sldMkLst>
        <pc:spChg chg="mod">
          <ac:chgData name="Blower, Laura" userId="b364211f-d5ed-45ab-ba4a-68037f843185" providerId="ADAL" clId="{CD66304F-E28F-491E-A164-765E53CB373C}" dt="2019-10-24T13:47:03.024" v="1021" actId="20577"/>
          <ac:spMkLst>
            <pc:docMk/>
            <pc:sldMk cId="1377955065" sldId="273"/>
            <ac:spMk id="3" creationId="{B4FA2C89-1BC3-46F4-844D-F76CC9AEA758}"/>
          </ac:spMkLst>
        </pc:spChg>
      </pc:sldChg>
      <pc:sldChg chg="modSp">
        <pc:chgData name="Blower, Laura" userId="b364211f-d5ed-45ab-ba4a-68037f843185" providerId="ADAL" clId="{CD66304F-E28F-491E-A164-765E53CB373C}" dt="2019-10-24T14:18:24.429" v="1575" actId="27636"/>
        <pc:sldMkLst>
          <pc:docMk/>
          <pc:sldMk cId="2661509008" sldId="276"/>
        </pc:sldMkLst>
        <pc:spChg chg="mod">
          <ac:chgData name="Blower, Laura" userId="b364211f-d5ed-45ab-ba4a-68037f843185" providerId="ADAL" clId="{CD66304F-E28F-491E-A164-765E53CB373C}" dt="2019-10-24T14:18:24.429" v="1575" actId="27636"/>
          <ac:spMkLst>
            <pc:docMk/>
            <pc:sldMk cId="2661509008" sldId="276"/>
            <ac:spMk id="5" creationId="{8EA93BCC-9A73-4535-8EE0-65B513139F69}"/>
          </ac:spMkLst>
        </pc:spChg>
      </pc:sldChg>
      <pc:sldChg chg="modSp add">
        <pc:chgData name="Blower, Laura" userId="b364211f-d5ed-45ab-ba4a-68037f843185" providerId="ADAL" clId="{CD66304F-E28F-491E-A164-765E53CB373C}" dt="2019-10-24T13:48:42.498" v="1346" actId="20577"/>
        <pc:sldMkLst>
          <pc:docMk/>
          <pc:sldMk cId="1372194088" sldId="278"/>
        </pc:sldMkLst>
        <pc:spChg chg="mod">
          <ac:chgData name="Blower, Laura" userId="b364211f-d5ed-45ab-ba4a-68037f843185" providerId="ADAL" clId="{CD66304F-E28F-491E-A164-765E53CB373C}" dt="2019-10-24T13:47:11.567" v="1034" actId="20577"/>
          <ac:spMkLst>
            <pc:docMk/>
            <pc:sldMk cId="1372194088" sldId="278"/>
            <ac:spMk id="2" creationId="{2B9ED51E-2A51-4124-BF8D-DFCD92CBE353}"/>
          </ac:spMkLst>
        </pc:spChg>
        <pc:spChg chg="mod">
          <ac:chgData name="Blower, Laura" userId="b364211f-d5ed-45ab-ba4a-68037f843185" providerId="ADAL" clId="{CD66304F-E28F-491E-A164-765E53CB373C}" dt="2019-10-24T13:48:42.498" v="1346" actId="20577"/>
          <ac:spMkLst>
            <pc:docMk/>
            <pc:sldMk cId="1372194088" sldId="278"/>
            <ac:spMk id="3" creationId="{B4FA2C89-1BC3-46F4-844D-F76CC9AEA758}"/>
          </ac:spMkLst>
        </pc:spChg>
      </pc:sldChg>
      <pc:sldChg chg="addSp modSp add modNotesTx">
        <pc:chgData name="Blower, Laura" userId="b364211f-d5ed-45ab-ba4a-68037f843185" providerId="ADAL" clId="{CD66304F-E28F-491E-A164-765E53CB373C}" dt="2019-10-24T14:23:51.295" v="2123" actId="6549"/>
        <pc:sldMkLst>
          <pc:docMk/>
          <pc:sldMk cId="2808304887" sldId="279"/>
        </pc:sldMkLst>
        <pc:spChg chg="mod">
          <ac:chgData name="Blower, Laura" userId="b364211f-d5ed-45ab-ba4a-68037f843185" providerId="ADAL" clId="{CD66304F-E28F-491E-A164-765E53CB373C}" dt="2019-10-24T14:19:31.360" v="1623" actId="20577"/>
          <ac:spMkLst>
            <pc:docMk/>
            <pc:sldMk cId="2808304887" sldId="279"/>
            <ac:spMk id="4" creationId="{A3DDD39D-3BE4-4045-808F-AA8E3FB0B035}"/>
          </ac:spMkLst>
        </pc:spChg>
        <pc:spChg chg="mod">
          <ac:chgData name="Blower, Laura" userId="b364211f-d5ed-45ab-ba4a-68037f843185" providerId="ADAL" clId="{CD66304F-E28F-491E-A164-765E53CB373C}" dt="2019-10-24T14:23:31.238" v="2122" actId="20577"/>
          <ac:spMkLst>
            <pc:docMk/>
            <pc:sldMk cId="2808304887" sldId="279"/>
            <ac:spMk id="5" creationId="{8EA93BCC-9A73-4535-8EE0-65B513139F69}"/>
          </ac:spMkLst>
        </pc:spChg>
        <pc:picChg chg="add mod">
          <ac:chgData name="Blower, Laura" userId="b364211f-d5ed-45ab-ba4a-68037f843185" providerId="ADAL" clId="{CD66304F-E28F-491E-A164-765E53CB373C}" dt="2019-10-24T14:23:26.300" v="2121" actId="1076"/>
          <ac:picMkLst>
            <pc:docMk/>
            <pc:sldMk cId="2808304887" sldId="279"/>
            <ac:picMk id="2" creationId="{AF9ACEAF-7DCE-486B-8AA6-B11C46CEBC51}"/>
          </ac:picMkLst>
        </pc:picChg>
      </pc:sldChg>
      <pc:sldChg chg="addSp modSp add ord">
        <pc:chgData name="Blower, Laura" userId="b364211f-d5ed-45ab-ba4a-68037f843185" providerId="ADAL" clId="{CD66304F-E28F-491E-A164-765E53CB373C}" dt="2019-10-24T14:34:37.053" v="2250"/>
        <pc:sldMkLst>
          <pc:docMk/>
          <pc:sldMk cId="821153802" sldId="281"/>
        </pc:sldMkLst>
        <pc:spChg chg="mod">
          <ac:chgData name="Blower, Laura" userId="b364211f-d5ed-45ab-ba4a-68037f843185" providerId="ADAL" clId="{CD66304F-E28F-491E-A164-765E53CB373C}" dt="2019-10-24T14:31:22.609" v="2239" actId="6549"/>
          <ac:spMkLst>
            <pc:docMk/>
            <pc:sldMk cId="821153802" sldId="281"/>
            <ac:spMk id="5" creationId="{8EA93BCC-9A73-4535-8EE0-65B513139F69}"/>
          </ac:spMkLst>
        </pc:spChg>
        <pc:picChg chg="add mod modCrop">
          <ac:chgData name="Blower, Laura" userId="b364211f-d5ed-45ab-ba4a-68037f843185" providerId="ADAL" clId="{CD66304F-E28F-491E-A164-765E53CB373C}" dt="2019-10-24T14:32:27.667" v="2248" actId="1076"/>
          <ac:picMkLst>
            <pc:docMk/>
            <pc:sldMk cId="821153802" sldId="281"/>
            <ac:picMk id="2" creationId="{F9FAC5AE-13E8-459B-B5C7-0B770E2E9FD1}"/>
          </ac:picMkLst>
        </pc:picChg>
      </pc:sldChg>
      <pc:sldChg chg="modSp add ord">
        <pc:chgData name="Blower, Laura" userId="b364211f-d5ed-45ab-ba4a-68037f843185" providerId="ADAL" clId="{CD66304F-E28F-491E-A164-765E53CB373C}" dt="2019-10-24T14:37:27.164" v="2725" actId="207"/>
        <pc:sldMkLst>
          <pc:docMk/>
          <pc:sldMk cId="117767365" sldId="282"/>
        </pc:sldMkLst>
        <pc:spChg chg="mod">
          <ac:chgData name="Blower, Laura" userId="b364211f-d5ed-45ab-ba4a-68037f843185" providerId="ADAL" clId="{CD66304F-E28F-491E-A164-765E53CB373C}" dt="2019-10-24T14:35:52.397" v="2367" actId="20577"/>
          <ac:spMkLst>
            <pc:docMk/>
            <pc:sldMk cId="117767365" sldId="282"/>
            <ac:spMk id="4" creationId="{A3DDD39D-3BE4-4045-808F-AA8E3FB0B035}"/>
          </ac:spMkLst>
        </pc:spChg>
        <pc:spChg chg="mod">
          <ac:chgData name="Blower, Laura" userId="b364211f-d5ed-45ab-ba4a-68037f843185" providerId="ADAL" clId="{CD66304F-E28F-491E-A164-765E53CB373C}" dt="2019-10-24T14:37:27.164" v="2725" actId="207"/>
          <ac:spMkLst>
            <pc:docMk/>
            <pc:sldMk cId="117767365" sldId="282"/>
            <ac:spMk id="5" creationId="{8EA93BCC-9A73-4535-8EE0-65B513139F69}"/>
          </ac:spMkLst>
        </pc:spChg>
      </pc:sldChg>
      <pc:sldMasterChg chg="modSldLayout">
        <pc:chgData name="Blower, Laura" userId="b364211f-d5ed-45ab-ba4a-68037f843185" providerId="ADAL" clId="{CD66304F-E28F-491E-A164-765E53CB373C}" dt="2019-10-24T13:51:44.111" v="1567" actId="20577"/>
        <pc:sldMasterMkLst>
          <pc:docMk/>
          <pc:sldMasterMk cId="3051295299" sldId="2147483660"/>
        </pc:sldMasterMkLst>
        <pc:sldLayoutChg chg="modSp">
          <pc:chgData name="Blower, Laura" userId="b364211f-d5ed-45ab-ba4a-68037f843185" providerId="ADAL" clId="{CD66304F-E28F-491E-A164-765E53CB373C}" dt="2019-10-24T13:49:44.456" v="1382" actId="20577"/>
          <pc:sldLayoutMkLst>
            <pc:docMk/>
            <pc:sldMasterMk cId="3051295299" sldId="2147483660"/>
            <pc:sldLayoutMk cId="11526963" sldId="2147483662"/>
          </pc:sldLayoutMkLst>
          <pc:spChg chg="mod">
            <ac:chgData name="Blower, Laura" userId="b364211f-d5ed-45ab-ba4a-68037f843185" providerId="ADAL" clId="{CD66304F-E28F-491E-A164-765E53CB373C}" dt="2019-10-24T13:49:44.456" v="1382" actId="20577"/>
            <ac:spMkLst>
              <pc:docMk/>
              <pc:sldMasterMk cId="3051295299" sldId="2147483660"/>
              <pc:sldLayoutMk cId="11526963" sldId="2147483662"/>
              <ac:spMk id="8" creationId="{1FE16421-EDAC-D640-B691-FB456F97B324}"/>
            </ac:spMkLst>
          </pc:spChg>
        </pc:sldLayoutChg>
        <pc:sldLayoutChg chg="modSp">
          <pc:chgData name="Blower, Laura" userId="b364211f-d5ed-45ab-ba4a-68037f843185" providerId="ADAL" clId="{CD66304F-E28F-491E-A164-765E53CB373C}" dt="2019-10-24T13:51:44.111" v="1567" actId="20577"/>
          <pc:sldLayoutMkLst>
            <pc:docMk/>
            <pc:sldMasterMk cId="3051295299" sldId="2147483660"/>
            <pc:sldLayoutMk cId="971695207" sldId="2147483663"/>
          </pc:sldLayoutMkLst>
          <pc:spChg chg="mod">
            <ac:chgData name="Blower, Laura" userId="b364211f-d5ed-45ab-ba4a-68037f843185" providerId="ADAL" clId="{CD66304F-E28F-491E-A164-765E53CB373C}" dt="2019-10-24T13:51:44.111" v="1567" actId="20577"/>
            <ac:spMkLst>
              <pc:docMk/>
              <pc:sldMasterMk cId="3051295299" sldId="2147483660"/>
              <pc:sldLayoutMk cId="971695207" sldId="2147483663"/>
              <ac:spMk id="13" creationId="{499F9C6D-A770-42BE-8185-D22C890558B5}"/>
            </ac:spMkLst>
          </pc:spChg>
        </pc:sldLayoutChg>
      </pc:sldMasterChg>
    </pc:docChg>
  </pc:docChgLst>
  <pc:docChgLst>
    <pc:chgData name="Deshmukh, Flora" userId="ee2b3687-b33f-45e9-b207-5bfe645c80e8" providerId="ADAL" clId="{C33D9215-8492-4D96-A46B-8C9C396ADBF4}"/>
    <pc:docChg chg="modSld">
      <pc:chgData name="Deshmukh, Flora" userId="ee2b3687-b33f-45e9-b207-5bfe645c80e8" providerId="ADAL" clId="{C33D9215-8492-4D96-A46B-8C9C396ADBF4}" dt="2019-10-28T15:43:04.279" v="6" actId="20577"/>
      <pc:docMkLst>
        <pc:docMk/>
      </pc:docMkLst>
      <pc:sldChg chg="modSp">
        <pc:chgData name="Deshmukh, Flora" userId="ee2b3687-b33f-45e9-b207-5bfe645c80e8" providerId="ADAL" clId="{C33D9215-8492-4D96-A46B-8C9C396ADBF4}" dt="2019-10-28T15:42:00.186" v="2" actId="20577"/>
        <pc:sldMkLst>
          <pc:docMk/>
          <pc:sldMk cId="2808304887" sldId="279"/>
        </pc:sldMkLst>
        <pc:spChg chg="mod">
          <ac:chgData name="Deshmukh, Flora" userId="ee2b3687-b33f-45e9-b207-5bfe645c80e8" providerId="ADAL" clId="{C33D9215-8492-4D96-A46B-8C9C396ADBF4}" dt="2019-10-28T15:42:00.186" v="2" actId="20577"/>
          <ac:spMkLst>
            <pc:docMk/>
            <pc:sldMk cId="2808304887" sldId="279"/>
            <ac:spMk id="5" creationId="{8EA93BCC-9A73-4535-8EE0-65B513139F69}"/>
          </ac:spMkLst>
        </pc:spChg>
      </pc:sldChg>
      <pc:sldChg chg="modNotesTx">
        <pc:chgData name="Deshmukh, Flora" userId="ee2b3687-b33f-45e9-b207-5bfe645c80e8" providerId="ADAL" clId="{C33D9215-8492-4D96-A46B-8C9C396ADBF4}" dt="2019-10-28T15:43:04.279" v="6" actId="20577"/>
        <pc:sldMkLst>
          <pc:docMk/>
          <pc:sldMk cId="4185171210" sldId="286"/>
        </pc:sldMkLst>
      </pc:sldChg>
    </pc:docChg>
  </pc:docChgLst>
  <pc:docChgLst>
    <pc:chgData name="Moledina, Tima" userId="5daf370c-0789-4ece-a43a-b8f7bed49d0d" providerId="ADAL" clId="{D26808B6-6871-4370-A8A8-8E6212F0AC98}"/>
    <pc:docChg chg="delSld modSld">
      <pc:chgData name="Moledina, Tima" userId="5daf370c-0789-4ece-a43a-b8f7bed49d0d" providerId="ADAL" clId="{D26808B6-6871-4370-A8A8-8E6212F0AC98}" dt="2019-11-04T10:31:33.464" v="35" actId="2696"/>
      <pc:docMkLst>
        <pc:docMk/>
      </pc:docMkLst>
      <pc:sldChg chg="modSp modNotesTx">
        <pc:chgData name="Moledina, Tima" userId="5daf370c-0789-4ece-a43a-b8f7bed49d0d" providerId="ADAL" clId="{D26808B6-6871-4370-A8A8-8E6212F0AC98}" dt="2019-11-04T10:23:18.271" v="34" actId="6549"/>
        <pc:sldMkLst>
          <pc:docMk/>
          <pc:sldMk cId="3390561441" sldId="268"/>
        </pc:sldMkLst>
        <pc:spChg chg="mod">
          <ac:chgData name="Moledina, Tima" userId="5daf370c-0789-4ece-a43a-b8f7bed49d0d" providerId="ADAL" clId="{D26808B6-6871-4370-A8A8-8E6212F0AC98}" dt="2019-11-04T10:23:18.271" v="34" actId="6549"/>
          <ac:spMkLst>
            <pc:docMk/>
            <pc:sldMk cId="3390561441" sldId="268"/>
            <ac:spMk id="5" creationId="{8EA93BCC-9A73-4535-8EE0-65B513139F69}"/>
          </ac:spMkLst>
        </pc:spChg>
      </pc:sldChg>
    </pc:docChg>
  </pc:docChgLst>
  <pc:docChgLst>
    <pc:chgData name="Blower, Laura" userId="b364211f-d5ed-45ab-ba4a-68037f843185" providerId="ADAL" clId="{B3C9189F-588D-456A-A856-8B13D74CC720}"/>
    <pc:docChg chg="undo custSel mod addSld delSld modSld sldOrd">
      <pc:chgData name="Blower, Laura" userId="b364211f-d5ed-45ab-ba4a-68037f843185" providerId="ADAL" clId="{B3C9189F-588D-456A-A856-8B13D74CC720}" dt="2019-11-11T16:37:47.416" v="5945" actId="6549"/>
      <pc:docMkLst>
        <pc:docMk/>
      </pc:docMkLst>
      <pc:sldChg chg="addSp delSp modSp mod setBg">
        <pc:chgData name="Blower, Laura" userId="b364211f-d5ed-45ab-ba4a-68037f843185" providerId="ADAL" clId="{B3C9189F-588D-456A-A856-8B13D74CC720}" dt="2019-10-28T14:46:20.015" v="4701" actId="1076"/>
        <pc:sldMkLst>
          <pc:docMk/>
          <pc:sldMk cId="2470344748" sldId="256"/>
        </pc:sldMkLst>
        <pc:spChg chg="mod">
          <ac:chgData name="Blower, Laura" userId="b364211f-d5ed-45ab-ba4a-68037f843185" providerId="ADAL" clId="{B3C9189F-588D-456A-A856-8B13D74CC720}" dt="2019-10-28T14:44:22.886" v="4677" actId="26606"/>
          <ac:spMkLst>
            <pc:docMk/>
            <pc:sldMk cId="2470344748" sldId="256"/>
            <ac:spMk id="4" creationId="{A3DDD39D-3BE4-4045-808F-AA8E3FB0B035}"/>
          </ac:spMkLst>
        </pc:spChg>
        <pc:spChg chg="mod">
          <ac:chgData name="Blower, Laura" userId="b364211f-d5ed-45ab-ba4a-68037f843185" providerId="ADAL" clId="{B3C9189F-588D-456A-A856-8B13D74CC720}" dt="2019-10-28T14:45:54.221" v="4692" actId="6549"/>
          <ac:spMkLst>
            <pc:docMk/>
            <pc:sldMk cId="2470344748" sldId="256"/>
            <ac:spMk id="5" creationId="{8EA93BCC-9A73-4535-8EE0-65B513139F69}"/>
          </ac:spMkLst>
        </pc:spChg>
        <pc:picChg chg="add del mod">
          <ac:chgData name="Blower, Laura" userId="b364211f-d5ed-45ab-ba4a-68037f843185" providerId="ADAL" clId="{B3C9189F-588D-456A-A856-8B13D74CC720}" dt="2019-10-28T14:45:50.553" v="4689" actId="478"/>
          <ac:picMkLst>
            <pc:docMk/>
            <pc:sldMk cId="2470344748" sldId="256"/>
            <ac:picMk id="3" creationId="{0153DFB9-FAE2-445E-96E9-519B6FDBBC09}"/>
          </ac:picMkLst>
        </pc:picChg>
        <pc:picChg chg="add mod modCrop">
          <ac:chgData name="Blower, Laura" userId="b364211f-d5ed-45ab-ba4a-68037f843185" providerId="ADAL" clId="{B3C9189F-588D-456A-A856-8B13D74CC720}" dt="2019-10-28T14:46:20.015" v="4701" actId="1076"/>
          <ac:picMkLst>
            <pc:docMk/>
            <pc:sldMk cId="2470344748" sldId="256"/>
            <ac:picMk id="7" creationId="{39395918-02FE-4671-865D-A2C5B25461CF}"/>
          </ac:picMkLst>
        </pc:picChg>
        <pc:cxnChg chg="add del">
          <ac:chgData name="Blower, Laura" userId="b364211f-d5ed-45ab-ba4a-68037f843185" providerId="ADAL" clId="{B3C9189F-588D-456A-A856-8B13D74CC720}" dt="2019-10-28T14:44:22.886" v="4677" actId="26606"/>
          <ac:cxnSpMkLst>
            <pc:docMk/>
            <pc:sldMk cId="2470344748" sldId="256"/>
            <ac:cxnSpMk id="10" creationId="{E4A809D5-3600-46D4-A466-67F2349A54FB}"/>
          </ac:cxnSpMkLst>
        </pc:cxnChg>
      </pc:sldChg>
      <pc:sldChg chg="modNotesTx">
        <pc:chgData name="Blower, Laura" userId="b364211f-d5ed-45ab-ba4a-68037f843185" providerId="ADAL" clId="{B3C9189F-588D-456A-A856-8B13D74CC720}" dt="2019-11-11T16:37:17.144" v="5936" actId="6549"/>
        <pc:sldMkLst>
          <pc:docMk/>
          <pc:sldMk cId="2028919805" sldId="259"/>
        </pc:sldMkLst>
      </pc:sldChg>
      <pc:sldChg chg="addSp modSp">
        <pc:chgData name="Blower, Laura" userId="b364211f-d5ed-45ab-ba4a-68037f843185" providerId="ADAL" clId="{B3C9189F-588D-456A-A856-8B13D74CC720}" dt="2019-10-28T14:50:50.570" v="4730" actId="1076"/>
        <pc:sldMkLst>
          <pc:docMk/>
          <pc:sldMk cId="646416180" sldId="265"/>
        </pc:sldMkLst>
        <pc:picChg chg="add mod">
          <ac:chgData name="Blower, Laura" userId="b364211f-d5ed-45ab-ba4a-68037f843185" providerId="ADAL" clId="{B3C9189F-588D-456A-A856-8B13D74CC720}" dt="2019-10-28T14:50:50.570" v="4730" actId="1076"/>
          <ac:picMkLst>
            <pc:docMk/>
            <pc:sldMk cId="646416180" sldId="265"/>
            <ac:picMk id="3" creationId="{E55A146E-8A7C-4289-BD03-2EBBF4753C06}"/>
          </ac:picMkLst>
        </pc:picChg>
      </pc:sldChg>
      <pc:sldChg chg="addSp modSp">
        <pc:chgData name="Blower, Laura" userId="b364211f-d5ed-45ab-ba4a-68037f843185" providerId="ADAL" clId="{B3C9189F-588D-456A-A856-8B13D74CC720}" dt="2019-10-28T14:45:12.846" v="4686" actId="1076"/>
        <pc:sldMkLst>
          <pc:docMk/>
          <pc:sldMk cId="3750939607" sldId="267"/>
        </pc:sldMkLst>
        <pc:spChg chg="mod">
          <ac:chgData name="Blower, Laura" userId="b364211f-d5ed-45ab-ba4a-68037f843185" providerId="ADAL" clId="{B3C9189F-588D-456A-A856-8B13D74CC720}" dt="2019-10-28T14:44:57.642" v="4682" actId="6549"/>
          <ac:spMkLst>
            <pc:docMk/>
            <pc:sldMk cId="3750939607" sldId="267"/>
            <ac:spMk id="5" creationId="{8EA93BCC-9A73-4535-8EE0-65B513139F69}"/>
          </ac:spMkLst>
        </pc:spChg>
        <pc:picChg chg="add mod">
          <ac:chgData name="Blower, Laura" userId="b364211f-d5ed-45ab-ba4a-68037f843185" providerId="ADAL" clId="{B3C9189F-588D-456A-A856-8B13D74CC720}" dt="2019-10-28T14:45:12.846" v="4686" actId="1076"/>
          <ac:picMkLst>
            <pc:docMk/>
            <pc:sldMk cId="3750939607" sldId="267"/>
            <ac:picMk id="3" creationId="{C36DD54B-A9CB-411F-9EEB-6E7CEE39621A}"/>
          </ac:picMkLst>
        </pc:picChg>
      </pc:sldChg>
      <pc:sldChg chg="addSp modSp modNotesTx">
        <pc:chgData name="Blower, Laura" userId="b364211f-d5ed-45ab-ba4a-68037f843185" providerId="ADAL" clId="{B3C9189F-588D-456A-A856-8B13D74CC720}" dt="2019-11-11T16:37:19.409" v="5937" actId="6549"/>
        <pc:sldMkLst>
          <pc:docMk/>
          <pc:sldMk cId="3390561441" sldId="268"/>
        </pc:sldMkLst>
        <pc:spChg chg="mod">
          <ac:chgData name="Blower, Laura" userId="b364211f-d5ed-45ab-ba4a-68037f843185" providerId="ADAL" clId="{B3C9189F-588D-456A-A856-8B13D74CC720}" dt="2019-10-28T14:48:08.641" v="4709" actId="20577"/>
          <ac:spMkLst>
            <pc:docMk/>
            <pc:sldMk cId="3390561441" sldId="268"/>
            <ac:spMk id="5" creationId="{8EA93BCC-9A73-4535-8EE0-65B513139F69}"/>
          </ac:spMkLst>
        </pc:spChg>
        <pc:picChg chg="add mod modCrop">
          <ac:chgData name="Blower, Laura" userId="b364211f-d5ed-45ab-ba4a-68037f843185" providerId="ADAL" clId="{B3C9189F-588D-456A-A856-8B13D74CC720}" dt="2019-10-28T14:48:12.376" v="4710" actId="1076"/>
          <ac:picMkLst>
            <pc:docMk/>
            <pc:sldMk cId="3390561441" sldId="268"/>
            <ac:picMk id="3" creationId="{E8412A11-5481-4B27-B477-9DEC119FE1FA}"/>
          </ac:picMkLst>
        </pc:picChg>
      </pc:sldChg>
      <pc:sldChg chg="modNotesTx">
        <pc:chgData name="Blower, Laura" userId="b364211f-d5ed-45ab-ba4a-68037f843185" providerId="ADAL" clId="{B3C9189F-588D-456A-A856-8B13D74CC720}" dt="2019-11-11T16:37:47.416" v="5945" actId="6549"/>
        <pc:sldMkLst>
          <pc:docMk/>
          <pc:sldMk cId="1377955065" sldId="273"/>
        </pc:sldMkLst>
      </pc:sldChg>
      <pc:sldChg chg="del">
        <pc:chgData name="Blower, Laura" userId="b364211f-d5ed-45ab-ba4a-68037f843185" providerId="ADAL" clId="{B3C9189F-588D-456A-A856-8B13D74CC720}" dt="2019-11-11T16:37:12.268" v="5935" actId="2696"/>
        <pc:sldMkLst>
          <pc:docMk/>
          <pc:sldMk cId="235145761" sldId="277"/>
        </pc:sldMkLst>
      </pc:sldChg>
      <pc:sldChg chg="del modNotesTx">
        <pc:chgData name="Blower, Laura" userId="b364211f-d5ed-45ab-ba4a-68037f843185" providerId="ADAL" clId="{B3C9189F-588D-456A-A856-8B13D74CC720}" dt="2019-11-11T16:37:41.609" v="5944" actId="2696"/>
        <pc:sldMkLst>
          <pc:docMk/>
          <pc:sldMk cId="1372194088" sldId="278"/>
        </pc:sldMkLst>
      </pc:sldChg>
      <pc:sldChg chg="modNotesTx">
        <pc:chgData name="Blower, Laura" userId="b364211f-d5ed-45ab-ba4a-68037f843185" providerId="ADAL" clId="{B3C9189F-588D-456A-A856-8B13D74CC720}" dt="2019-11-11T16:37:26.110" v="5939" actId="6549"/>
        <pc:sldMkLst>
          <pc:docMk/>
          <pc:sldMk cId="821153802" sldId="281"/>
        </pc:sldMkLst>
      </pc:sldChg>
      <pc:sldChg chg="addSp modSp modNotesTx">
        <pc:chgData name="Blower, Laura" userId="b364211f-d5ed-45ab-ba4a-68037f843185" providerId="ADAL" clId="{B3C9189F-588D-456A-A856-8B13D74CC720}" dt="2019-10-28T14:50:25.449" v="4726" actId="1076"/>
        <pc:sldMkLst>
          <pc:docMk/>
          <pc:sldMk cId="117767365" sldId="282"/>
        </pc:sldMkLst>
        <pc:picChg chg="add mod">
          <ac:chgData name="Blower, Laura" userId="b364211f-d5ed-45ab-ba4a-68037f843185" providerId="ADAL" clId="{B3C9189F-588D-456A-A856-8B13D74CC720}" dt="2019-10-28T14:50:25.449" v="4726" actId="1076"/>
          <ac:picMkLst>
            <pc:docMk/>
            <pc:sldMk cId="117767365" sldId="282"/>
            <ac:picMk id="3" creationId="{C27E63A6-B45D-4EFB-B1B6-49E80302C1BC}"/>
          </ac:picMkLst>
        </pc:picChg>
      </pc:sldChg>
      <pc:sldChg chg="modSp add ord modNotesTx">
        <pc:chgData name="Blower, Laura" userId="b364211f-d5ed-45ab-ba4a-68037f843185" providerId="ADAL" clId="{B3C9189F-588D-456A-A856-8B13D74CC720}" dt="2019-11-11T16:37:34.243" v="5943" actId="6549"/>
        <pc:sldMkLst>
          <pc:docMk/>
          <pc:sldMk cId="2298726949" sldId="285"/>
        </pc:sldMkLst>
        <pc:spChg chg="mod">
          <ac:chgData name="Blower, Laura" userId="b364211f-d5ed-45ab-ba4a-68037f843185" providerId="ADAL" clId="{B3C9189F-588D-456A-A856-8B13D74CC720}" dt="2019-10-28T14:11:19.151" v="478"/>
          <ac:spMkLst>
            <pc:docMk/>
            <pc:sldMk cId="2298726949" sldId="285"/>
            <ac:spMk id="4" creationId="{A3DDD39D-3BE4-4045-808F-AA8E3FB0B035}"/>
          </ac:spMkLst>
        </pc:spChg>
        <pc:spChg chg="mod">
          <ac:chgData name="Blower, Laura" userId="b364211f-d5ed-45ab-ba4a-68037f843185" providerId="ADAL" clId="{B3C9189F-588D-456A-A856-8B13D74CC720}" dt="2019-10-28T14:20:10.597" v="969" actId="20577"/>
          <ac:spMkLst>
            <pc:docMk/>
            <pc:sldMk cId="2298726949" sldId="285"/>
            <ac:spMk id="5" creationId="{8EA93BCC-9A73-4535-8EE0-65B513139F69}"/>
          </ac:spMkLst>
        </pc:spChg>
      </pc:sldChg>
      <pc:sldChg chg="addSp delSp modSp add modNotesTx">
        <pc:chgData name="Blower, Laura" userId="b364211f-d5ed-45ab-ba4a-68037f843185" providerId="ADAL" clId="{B3C9189F-588D-456A-A856-8B13D74CC720}" dt="2019-11-11T16:37:27.960" v="5940" actId="6549"/>
        <pc:sldMkLst>
          <pc:docMk/>
          <pc:sldMk cId="4185171210" sldId="286"/>
        </pc:sldMkLst>
        <pc:spChg chg="mod">
          <ac:chgData name="Blower, Laura" userId="b364211f-d5ed-45ab-ba4a-68037f843185" providerId="ADAL" clId="{B3C9189F-588D-456A-A856-8B13D74CC720}" dt="2019-10-28T14:25:20.896" v="1950" actId="20577"/>
          <ac:spMkLst>
            <pc:docMk/>
            <pc:sldMk cId="4185171210" sldId="286"/>
            <ac:spMk id="4" creationId="{A3DDD39D-3BE4-4045-808F-AA8E3FB0B035}"/>
          </ac:spMkLst>
        </pc:spChg>
        <pc:spChg chg="add mod">
          <ac:chgData name="Blower, Laura" userId="b364211f-d5ed-45ab-ba4a-68037f843185" providerId="ADAL" clId="{B3C9189F-588D-456A-A856-8B13D74CC720}" dt="2019-10-28T14:27:35.627" v="2262" actId="20577"/>
          <ac:spMkLst>
            <pc:docMk/>
            <pc:sldMk cId="4185171210" sldId="286"/>
            <ac:spMk id="6" creationId="{0B28E030-DD85-4833-AB40-EAAAF7BA6D1D}"/>
          </ac:spMkLst>
        </pc:spChg>
        <pc:picChg chg="del mod">
          <ac:chgData name="Blower, Laura" userId="b364211f-d5ed-45ab-ba4a-68037f843185" providerId="ADAL" clId="{B3C9189F-588D-456A-A856-8B13D74CC720}" dt="2019-10-28T14:20:51.941" v="982" actId="478"/>
          <ac:picMkLst>
            <pc:docMk/>
            <pc:sldMk cId="4185171210" sldId="286"/>
            <ac:picMk id="2" creationId="{F9FAC5AE-13E8-459B-B5C7-0B770E2E9FD1}"/>
          </ac:picMkLst>
        </pc:picChg>
      </pc:sldChg>
      <pc:sldChg chg="modSp add modNotesTx">
        <pc:chgData name="Blower, Laura" userId="b364211f-d5ed-45ab-ba4a-68037f843185" providerId="ADAL" clId="{B3C9189F-588D-456A-A856-8B13D74CC720}" dt="2019-11-11T16:37:30.406" v="5941" actId="6549"/>
        <pc:sldMkLst>
          <pc:docMk/>
          <pc:sldMk cId="700313211" sldId="287"/>
        </pc:sldMkLst>
        <pc:spChg chg="mod">
          <ac:chgData name="Blower, Laura" userId="b364211f-d5ed-45ab-ba4a-68037f843185" providerId="ADAL" clId="{B3C9189F-588D-456A-A856-8B13D74CC720}" dt="2019-10-28T14:25:53.833" v="1985" actId="20577"/>
          <ac:spMkLst>
            <pc:docMk/>
            <pc:sldMk cId="700313211" sldId="287"/>
            <ac:spMk id="4" creationId="{A3DDD39D-3BE4-4045-808F-AA8E3FB0B035}"/>
          </ac:spMkLst>
        </pc:spChg>
        <pc:spChg chg="mod">
          <ac:chgData name="Blower, Laura" userId="b364211f-d5ed-45ab-ba4a-68037f843185" providerId="ADAL" clId="{B3C9189F-588D-456A-A856-8B13D74CC720}" dt="2019-10-28T14:34:36.323" v="2996" actId="207"/>
          <ac:spMkLst>
            <pc:docMk/>
            <pc:sldMk cId="700313211" sldId="287"/>
            <ac:spMk id="6" creationId="{0B28E030-DD85-4833-AB40-EAAAF7BA6D1D}"/>
          </ac:spMkLst>
        </pc:spChg>
      </pc:sldChg>
      <pc:sldChg chg="addSp modSp add modNotesTx">
        <pc:chgData name="Blower, Laura" userId="b364211f-d5ed-45ab-ba4a-68037f843185" providerId="ADAL" clId="{B3C9189F-588D-456A-A856-8B13D74CC720}" dt="2019-11-11T16:37:32.143" v="5942" actId="6549"/>
        <pc:sldMkLst>
          <pc:docMk/>
          <pc:sldMk cId="3352013412" sldId="288"/>
        </pc:sldMkLst>
        <pc:spChg chg="mod">
          <ac:chgData name="Blower, Laura" userId="b364211f-d5ed-45ab-ba4a-68037f843185" providerId="ADAL" clId="{B3C9189F-588D-456A-A856-8B13D74CC720}" dt="2019-10-28T14:51:45.263" v="4788" actId="20577"/>
          <ac:spMkLst>
            <pc:docMk/>
            <pc:sldMk cId="3352013412" sldId="288"/>
            <ac:spMk id="6" creationId="{0B28E030-DD85-4833-AB40-EAAAF7BA6D1D}"/>
          </ac:spMkLst>
        </pc:spChg>
        <pc:picChg chg="add mod">
          <ac:chgData name="Blower, Laura" userId="b364211f-d5ed-45ab-ba4a-68037f843185" providerId="ADAL" clId="{B3C9189F-588D-456A-A856-8B13D74CC720}" dt="2019-10-28T14:51:48.178" v="4789" actId="14100"/>
          <ac:picMkLst>
            <pc:docMk/>
            <pc:sldMk cId="3352013412" sldId="288"/>
            <ac:picMk id="3" creationId="{3081E185-9057-48D7-B5A0-6E4D3D7A11B8}"/>
          </ac:picMkLst>
        </pc:picChg>
      </pc:sldChg>
      <pc:sldChg chg="addSp delSp modSp add ord">
        <pc:chgData name="Blower, Laura" userId="b364211f-d5ed-45ab-ba4a-68037f843185" providerId="ADAL" clId="{B3C9189F-588D-456A-A856-8B13D74CC720}" dt="2019-10-28T14:48:53.889" v="4713" actId="478"/>
        <pc:sldMkLst>
          <pc:docMk/>
          <pc:sldMk cId="726964544" sldId="289"/>
        </pc:sldMkLst>
        <pc:spChg chg="mod">
          <ac:chgData name="Blower, Laura" userId="b364211f-d5ed-45ab-ba4a-68037f843185" providerId="ADAL" clId="{B3C9189F-588D-456A-A856-8B13D74CC720}" dt="2019-10-28T14:38:14.923" v="3696" actId="20577"/>
          <ac:spMkLst>
            <pc:docMk/>
            <pc:sldMk cId="726964544" sldId="289"/>
            <ac:spMk id="4" creationId="{A3DDD39D-3BE4-4045-808F-AA8E3FB0B035}"/>
          </ac:spMkLst>
        </pc:spChg>
        <pc:spChg chg="mod">
          <ac:chgData name="Blower, Laura" userId="b364211f-d5ed-45ab-ba4a-68037f843185" providerId="ADAL" clId="{B3C9189F-588D-456A-A856-8B13D74CC720}" dt="2019-10-28T14:42:11.010" v="4672" actId="27636"/>
          <ac:spMkLst>
            <pc:docMk/>
            <pc:sldMk cId="726964544" sldId="289"/>
            <ac:spMk id="5" creationId="{8EA93BCC-9A73-4535-8EE0-65B513139F69}"/>
          </ac:spMkLst>
        </pc:spChg>
        <pc:picChg chg="add del mod">
          <ac:chgData name="Blower, Laura" userId="b364211f-d5ed-45ab-ba4a-68037f843185" providerId="ADAL" clId="{B3C9189F-588D-456A-A856-8B13D74CC720}" dt="2019-10-28T14:48:53.889" v="4713" actId="478"/>
          <ac:picMkLst>
            <pc:docMk/>
            <pc:sldMk cId="726964544" sldId="289"/>
            <ac:picMk id="3" creationId="{B063D86E-B563-4837-85C6-B7F27EE3060D}"/>
          </ac:picMkLst>
        </pc:picChg>
      </pc:sldChg>
      <pc:sldChg chg="modSp add modNotesTx">
        <pc:chgData name="Blower, Laura" userId="b364211f-d5ed-45ab-ba4a-68037f843185" providerId="ADAL" clId="{B3C9189F-588D-456A-A856-8B13D74CC720}" dt="2019-11-06T11:36:27.379" v="5934" actId="113"/>
        <pc:sldMkLst>
          <pc:docMk/>
          <pc:sldMk cId="191715718" sldId="290"/>
        </pc:sldMkLst>
        <pc:spChg chg="mod">
          <ac:chgData name="Blower, Laura" userId="b364211f-d5ed-45ab-ba4a-68037f843185" providerId="ADAL" clId="{B3C9189F-588D-456A-A856-8B13D74CC720}" dt="2019-11-06T11:31:47.170" v="4983" actId="20577"/>
          <ac:spMkLst>
            <pc:docMk/>
            <pc:sldMk cId="191715718" sldId="290"/>
            <ac:spMk id="4" creationId="{A3DDD39D-3BE4-4045-808F-AA8E3FB0B035}"/>
          </ac:spMkLst>
        </pc:spChg>
        <pc:spChg chg="mod">
          <ac:chgData name="Blower, Laura" userId="b364211f-d5ed-45ab-ba4a-68037f843185" providerId="ADAL" clId="{B3C9189F-588D-456A-A856-8B13D74CC720}" dt="2019-11-06T11:36:27.379" v="5934" actId="113"/>
          <ac:spMkLst>
            <pc:docMk/>
            <pc:sldMk cId="191715718" sldId="290"/>
            <ac:spMk id="5" creationId="{8EA93BCC-9A73-4535-8EE0-65B513139F6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D4D458-B5B0-4A99-B31E-68912D3C233C}"/>
              </a:ext>
            </a:extLst>
          </p:cNvPr>
          <p:cNvSpPr>
            <a:spLocks noGrp="1"/>
          </p:cNvSpPr>
          <p:nvPr>
            <p:ph type="hdr" sz="quarter"/>
          </p:nvPr>
        </p:nvSpPr>
        <p:spPr>
          <a:xfrm>
            <a:off x="0" y="1"/>
            <a:ext cx="2889938" cy="3139130"/>
          </a:xfrm>
          <a:prstGeom prst="rect">
            <a:avLst/>
          </a:prstGeom>
        </p:spPr>
        <p:txBody>
          <a:bodyPr vert="horz" lIns="181454" tIns="90727" rIns="181454" bIns="90727" rtlCol="0"/>
          <a:lstStyle>
            <a:lvl1pPr algn="l">
              <a:defRPr sz="2400"/>
            </a:lvl1pPr>
          </a:lstStyle>
          <a:p>
            <a:endParaRPr lang="en-GB"/>
          </a:p>
        </p:txBody>
      </p:sp>
      <p:sp>
        <p:nvSpPr>
          <p:cNvPr id="3" name="Date Placeholder 2">
            <a:extLst>
              <a:ext uri="{FF2B5EF4-FFF2-40B4-BE49-F238E27FC236}">
                <a16:creationId xmlns:a16="http://schemas.microsoft.com/office/drawing/2014/main" id="{B00A3903-4A8A-4003-BFCF-FD81AB5B2476}"/>
              </a:ext>
            </a:extLst>
          </p:cNvPr>
          <p:cNvSpPr>
            <a:spLocks noGrp="1"/>
          </p:cNvSpPr>
          <p:nvPr>
            <p:ph type="dt" sz="quarter" idx="1"/>
          </p:nvPr>
        </p:nvSpPr>
        <p:spPr>
          <a:xfrm>
            <a:off x="3777607" y="1"/>
            <a:ext cx="2889938" cy="3139130"/>
          </a:xfrm>
          <a:prstGeom prst="rect">
            <a:avLst/>
          </a:prstGeom>
        </p:spPr>
        <p:txBody>
          <a:bodyPr vert="horz" lIns="181454" tIns="90727" rIns="181454" bIns="90727" rtlCol="0"/>
          <a:lstStyle>
            <a:lvl1pPr algn="r">
              <a:defRPr sz="2400"/>
            </a:lvl1pPr>
          </a:lstStyle>
          <a:p>
            <a:fld id="{16712C07-4DE3-4A38-996C-9249832AD4DC}" type="datetimeFigureOut">
              <a:rPr lang="en-GB" smtClean="0"/>
              <a:t>01/07/2021</a:t>
            </a:fld>
            <a:endParaRPr lang="en-GB"/>
          </a:p>
        </p:txBody>
      </p:sp>
      <p:sp>
        <p:nvSpPr>
          <p:cNvPr id="4" name="Footer Placeholder 3">
            <a:extLst>
              <a:ext uri="{FF2B5EF4-FFF2-40B4-BE49-F238E27FC236}">
                <a16:creationId xmlns:a16="http://schemas.microsoft.com/office/drawing/2014/main" id="{37226E71-CB6C-467D-9A4C-7E21FC1DA3D3}"/>
              </a:ext>
            </a:extLst>
          </p:cNvPr>
          <p:cNvSpPr>
            <a:spLocks noGrp="1"/>
          </p:cNvSpPr>
          <p:nvPr>
            <p:ph type="ftr" sz="quarter" idx="2"/>
          </p:nvPr>
        </p:nvSpPr>
        <p:spPr>
          <a:xfrm>
            <a:off x="0" y="59426161"/>
            <a:ext cx="2889938" cy="3139123"/>
          </a:xfrm>
          <a:prstGeom prst="rect">
            <a:avLst/>
          </a:prstGeom>
        </p:spPr>
        <p:txBody>
          <a:bodyPr vert="horz" lIns="181454" tIns="90727" rIns="181454" bIns="90727" rtlCol="0" anchor="b"/>
          <a:lstStyle>
            <a:lvl1pPr algn="l">
              <a:defRPr sz="2400"/>
            </a:lvl1pPr>
          </a:lstStyle>
          <a:p>
            <a:endParaRPr lang="en-GB"/>
          </a:p>
        </p:txBody>
      </p:sp>
      <p:sp>
        <p:nvSpPr>
          <p:cNvPr id="5" name="Slide Number Placeholder 4">
            <a:extLst>
              <a:ext uri="{FF2B5EF4-FFF2-40B4-BE49-F238E27FC236}">
                <a16:creationId xmlns:a16="http://schemas.microsoft.com/office/drawing/2014/main" id="{58B21D13-A226-4106-925C-A0D4A4D0EA95}"/>
              </a:ext>
            </a:extLst>
          </p:cNvPr>
          <p:cNvSpPr>
            <a:spLocks noGrp="1"/>
          </p:cNvSpPr>
          <p:nvPr>
            <p:ph type="sldNum" sz="quarter" idx="3"/>
          </p:nvPr>
        </p:nvSpPr>
        <p:spPr>
          <a:xfrm>
            <a:off x="3777607" y="59426161"/>
            <a:ext cx="2889938" cy="3139123"/>
          </a:xfrm>
          <a:prstGeom prst="rect">
            <a:avLst/>
          </a:prstGeom>
        </p:spPr>
        <p:txBody>
          <a:bodyPr vert="horz" lIns="181454" tIns="90727" rIns="181454" bIns="90727" rtlCol="0" anchor="b"/>
          <a:lstStyle>
            <a:lvl1pPr algn="r">
              <a:defRPr sz="2400"/>
            </a:lvl1pPr>
          </a:lstStyle>
          <a:p>
            <a:fld id="{A7C0D1B7-2CE2-488B-B680-7ECED3054923}" type="slidenum">
              <a:rPr lang="en-GB" smtClean="0"/>
              <a:t>‹#›</a:t>
            </a:fld>
            <a:endParaRPr lang="en-GB"/>
          </a:p>
        </p:txBody>
      </p:sp>
    </p:spTree>
    <p:extLst>
      <p:ext uri="{BB962C8B-B14F-4D97-AF65-F5344CB8AC3E}">
        <p14:creationId xmlns:p14="http://schemas.microsoft.com/office/powerpoint/2010/main" val="507309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3139130"/>
          </a:xfrm>
          <a:prstGeom prst="rect">
            <a:avLst/>
          </a:prstGeom>
        </p:spPr>
        <p:txBody>
          <a:bodyPr vert="horz" lIns="181454" tIns="90727" rIns="181454" bIns="90727" rtlCol="0"/>
          <a:lstStyle>
            <a:lvl1pPr algn="l">
              <a:defRPr sz="2400"/>
            </a:lvl1pPr>
          </a:lstStyle>
          <a:p>
            <a:endParaRPr lang="en-US"/>
          </a:p>
        </p:txBody>
      </p:sp>
      <p:sp>
        <p:nvSpPr>
          <p:cNvPr id="3" name="Date Placeholder 2"/>
          <p:cNvSpPr>
            <a:spLocks noGrp="1"/>
          </p:cNvSpPr>
          <p:nvPr>
            <p:ph type="dt" idx="1"/>
          </p:nvPr>
        </p:nvSpPr>
        <p:spPr>
          <a:xfrm>
            <a:off x="3777607" y="1"/>
            <a:ext cx="2889938" cy="3139130"/>
          </a:xfrm>
          <a:prstGeom prst="rect">
            <a:avLst/>
          </a:prstGeom>
        </p:spPr>
        <p:txBody>
          <a:bodyPr vert="horz" lIns="181454" tIns="90727" rIns="181454" bIns="90727" rtlCol="0"/>
          <a:lstStyle>
            <a:lvl1pPr algn="r">
              <a:defRPr sz="2400"/>
            </a:lvl1pPr>
          </a:lstStyle>
          <a:p>
            <a:fld id="{5C11EC24-B36C-F14E-8383-E3EBBE75483E}" type="datetimeFigureOut">
              <a:t>7/1/2021</a:t>
            </a:fld>
            <a:endParaRPr lang="en-US"/>
          </a:p>
        </p:txBody>
      </p:sp>
      <p:sp>
        <p:nvSpPr>
          <p:cNvPr id="4" name="Slide Image Placeholder 3"/>
          <p:cNvSpPr>
            <a:spLocks noGrp="1" noRot="1" noChangeAspect="1"/>
          </p:cNvSpPr>
          <p:nvPr>
            <p:ph type="sldImg" idx="2"/>
          </p:nvPr>
        </p:nvSpPr>
        <p:spPr>
          <a:xfrm>
            <a:off x="-10741025" y="7821613"/>
            <a:ext cx="28151138" cy="21115337"/>
          </a:xfrm>
          <a:prstGeom prst="rect">
            <a:avLst/>
          </a:prstGeom>
          <a:noFill/>
          <a:ln w="12700">
            <a:solidFill>
              <a:prstClr val="black"/>
            </a:solidFill>
          </a:ln>
        </p:spPr>
        <p:txBody>
          <a:bodyPr vert="horz" lIns="181454" tIns="90727" rIns="181454" bIns="90727" rtlCol="0" anchor="ctr"/>
          <a:lstStyle/>
          <a:p>
            <a:endParaRPr lang="en-US"/>
          </a:p>
        </p:txBody>
      </p:sp>
      <p:sp>
        <p:nvSpPr>
          <p:cNvPr id="5" name="Notes Placeholder 4"/>
          <p:cNvSpPr>
            <a:spLocks noGrp="1"/>
          </p:cNvSpPr>
          <p:nvPr>
            <p:ph type="body" sz="quarter" idx="3"/>
          </p:nvPr>
        </p:nvSpPr>
        <p:spPr>
          <a:xfrm>
            <a:off x="666909" y="30109541"/>
            <a:ext cx="5335270" cy="24635079"/>
          </a:xfrm>
          <a:prstGeom prst="rect">
            <a:avLst/>
          </a:prstGeom>
        </p:spPr>
        <p:txBody>
          <a:bodyPr vert="horz" lIns="181454" tIns="90727" rIns="181454" bIns="907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59426161"/>
            <a:ext cx="2889938" cy="3139123"/>
          </a:xfrm>
          <a:prstGeom prst="rect">
            <a:avLst/>
          </a:prstGeom>
        </p:spPr>
        <p:txBody>
          <a:bodyPr vert="horz" lIns="181454" tIns="90727" rIns="181454" bIns="90727" rtlCol="0" anchor="b"/>
          <a:lstStyle>
            <a:lvl1pPr algn="l">
              <a:defRPr sz="2400"/>
            </a:lvl1pPr>
          </a:lstStyle>
          <a:p>
            <a:endParaRPr lang="en-US"/>
          </a:p>
        </p:txBody>
      </p:sp>
      <p:sp>
        <p:nvSpPr>
          <p:cNvPr id="7" name="Slide Number Placeholder 6"/>
          <p:cNvSpPr>
            <a:spLocks noGrp="1"/>
          </p:cNvSpPr>
          <p:nvPr>
            <p:ph type="sldNum" sz="quarter" idx="5"/>
          </p:nvPr>
        </p:nvSpPr>
        <p:spPr>
          <a:xfrm>
            <a:off x="3777607" y="59426161"/>
            <a:ext cx="2889938" cy="3139123"/>
          </a:xfrm>
          <a:prstGeom prst="rect">
            <a:avLst/>
          </a:prstGeom>
        </p:spPr>
        <p:txBody>
          <a:bodyPr vert="horz" lIns="181454" tIns="90727" rIns="181454" bIns="90727" rtlCol="0" anchor="b"/>
          <a:lstStyle>
            <a:lvl1pPr algn="r">
              <a:defRPr sz="2400"/>
            </a:lvl1pPr>
          </a:lstStyle>
          <a:p>
            <a:fld id="{CE645F6B-D655-464F-99D1-34AE99B86261}" type="slidenum">
              <a:t>‹#›</a:t>
            </a:fld>
            <a:endParaRPr lang="en-US"/>
          </a:p>
        </p:txBody>
      </p:sp>
    </p:spTree>
    <p:extLst>
      <p:ext uri="{BB962C8B-B14F-4D97-AF65-F5344CB8AC3E}">
        <p14:creationId xmlns:p14="http://schemas.microsoft.com/office/powerpoint/2010/main" val="2812655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E645F6B-D655-464F-99D1-34AE99B86261}" type="slidenum">
              <a:rPr lang="en-GB" smtClean="0"/>
              <a:t>1</a:t>
            </a:fld>
            <a:endParaRPr lang="en-GB"/>
          </a:p>
        </p:txBody>
      </p:sp>
    </p:spTree>
    <p:extLst>
      <p:ext uri="{BB962C8B-B14F-4D97-AF65-F5344CB8AC3E}">
        <p14:creationId xmlns:p14="http://schemas.microsoft.com/office/powerpoint/2010/main" val="4165759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10</a:t>
            </a:fld>
            <a:endParaRPr lang="en-GB"/>
          </a:p>
        </p:txBody>
      </p:sp>
    </p:spTree>
    <p:extLst>
      <p:ext uri="{BB962C8B-B14F-4D97-AF65-F5344CB8AC3E}">
        <p14:creationId xmlns:p14="http://schemas.microsoft.com/office/powerpoint/2010/main" val="252311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11</a:t>
            </a:fld>
            <a:endParaRPr lang="en-GB"/>
          </a:p>
        </p:txBody>
      </p:sp>
    </p:spTree>
    <p:extLst>
      <p:ext uri="{BB962C8B-B14F-4D97-AF65-F5344CB8AC3E}">
        <p14:creationId xmlns:p14="http://schemas.microsoft.com/office/powerpoint/2010/main" val="2179921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E645F6B-D655-464F-99D1-34AE99B86261}" type="slidenum">
              <a:rPr lang="en-GB" smtClean="0"/>
              <a:t>12</a:t>
            </a:fld>
            <a:endParaRPr lang="en-GB"/>
          </a:p>
        </p:txBody>
      </p:sp>
    </p:spTree>
    <p:extLst>
      <p:ext uri="{BB962C8B-B14F-4D97-AF65-F5344CB8AC3E}">
        <p14:creationId xmlns:p14="http://schemas.microsoft.com/office/powerpoint/2010/main" val="2268753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13</a:t>
            </a:fld>
            <a:endParaRPr lang="en-GB"/>
          </a:p>
        </p:txBody>
      </p:sp>
    </p:spTree>
    <p:extLst>
      <p:ext uri="{BB962C8B-B14F-4D97-AF65-F5344CB8AC3E}">
        <p14:creationId xmlns:p14="http://schemas.microsoft.com/office/powerpoint/2010/main" val="293010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14</a:t>
            </a:fld>
            <a:endParaRPr lang="en-GB"/>
          </a:p>
        </p:txBody>
      </p:sp>
    </p:spTree>
    <p:extLst>
      <p:ext uri="{BB962C8B-B14F-4D97-AF65-F5344CB8AC3E}">
        <p14:creationId xmlns:p14="http://schemas.microsoft.com/office/powerpoint/2010/main" val="1642309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15</a:t>
            </a:fld>
            <a:endParaRPr lang="en-GB"/>
          </a:p>
        </p:txBody>
      </p:sp>
    </p:spTree>
    <p:extLst>
      <p:ext uri="{BB962C8B-B14F-4D97-AF65-F5344CB8AC3E}">
        <p14:creationId xmlns:p14="http://schemas.microsoft.com/office/powerpoint/2010/main" val="3540883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16</a:t>
            </a:fld>
            <a:endParaRPr lang="en-GB"/>
          </a:p>
        </p:txBody>
      </p:sp>
    </p:spTree>
    <p:extLst>
      <p:ext uri="{BB962C8B-B14F-4D97-AF65-F5344CB8AC3E}">
        <p14:creationId xmlns:p14="http://schemas.microsoft.com/office/powerpoint/2010/main" val="4201147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17</a:t>
            </a:fld>
            <a:endParaRPr lang="en-GB"/>
          </a:p>
        </p:txBody>
      </p:sp>
    </p:spTree>
    <p:extLst>
      <p:ext uri="{BB962C8B-B14F-4D97-AF65-F5344CB8AC3E}">
        <p14:creationId xmlns:p14="http://schemas.microsoft.com/office/powerpoint/2010/main" val="3664702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18</a:t>
            </a:fld>
            <a:endParaRPr lang="en-GB"/>
          </a:p>
        </p:txBody>
      </p:sp>
    </p:spTree>
    <p:extLst>
      <p:ext uri="{BB962C8B-B14F-4D97-AF65-F5344CB8AC3E}">
        <p14:creationId xmlns:p14="http://schemas.microsoft.com/office/powerpoint/2010/main" val="4166148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E645F6B-D655-464F-99D1-34AE99B86261}" type="slidenum">
              <a:rPr lang="en-GB" smtClean="0"/>
              <a:t>19</a:t>
            </a:fld>
            <a:endParaRPr lang="en-GB"/>
          </a:p>
        </p:txBody>
      </p:sp>
    </p:spTree>
    <p:extLst>
      <p:ext uri="{BB962C8B-B14F-4D97-AF65-F5344CB8AC3E}">
        <p14:creationId xmlns:p14="http://schemas.microsoft.com/office/powerpoint/2010/main" val="1651390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E645F6B-D655-464F-99D1-34AE99B86261}" type="slidenum">
              <a:rPr lang="en-GB" smtClean="0"/>
              <a:t>2</a:t>
            </a:fld>
            <a:endParaRPr lang="en-GB"/>
          </a:p>
        </p:txBody>
      </p:sp>
    </p:spTree>
    <p:extLst>
      <p:ext uri="{BB962C8B-B14F-4D97-AF65-F5344CB8AC3E}">
        <p14:creationId xmlns:p14="http://schemas.microsoft.com/office/powerpoint/2010/main" val="3935218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20</a:t>
            </a:fld>
            <a:endParaRPr lang="en-GB"/>
          </a:p>
        </p:txBody>
      </p:sp>
    </p:spTree>
    <p:extLst>
      <p:ext uri="{BB962C8B-B14F-4D97-AF65-F5344CB8AC3E}">
        <p14:creationId xmlns:p14="http://schemas.microsoft.com/office/powerpoint/2010/main" val="486462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21</a:t>
            </a:fld>
            <a:endParaRPr lang="en-GB"/>
          </a:p>
        </p:txBody>
      </p:sp>
    </p:spTree>
    <p:extLst>
      <p:ext uri="{BB962C8B-B14F-4D97-AF65-F5344CB8AC3E}">
        <p14:creationId xmlns:p14="http://schemas.microsoft.com/office/powerpoint/2010/main" val="769961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E645F6B-D655-464F-99D1-34AE99B86261}" type="slidenum">
              <a:rPr lang="en-GB" smtClean="0"/>
              <a:t>22</a:t>
            </a:fld>
            <a:endParaRPr lang="en-GB"/>
          </a:p>
        </p:txBody>
      </p:sp>
    </p:spTree>
    <p:extLst>
      <p:ext uri="{BB962C8B-B14F-4D97-AF65-F5344CB8AC3E}">
        <p14:creationId xmlns:p14="http://schemas.microsoft.com/office/powerpoint/2010/main" val="4015161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23</a:t>
            </a:fld>
            <a:endParaRPr lang="en-GB"/>
          </a:p>
        </p:txBody>
      </p:sp>
    </p:spTree>
    <p:extLst>
      <p:ext uri="{BB962C8B-B14F-4D97-AF65-F5344CB8AC3E}">
        <p14:creationId xmlns:p14="http://schemas.microsoft.com/office/powerpoint/2010/main" val="21425768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24</a:t>
            </a:fld>
            <a:endParaRPr lang="en-GB"/>
          </a:p>
        </p:txBody>
      </p:sp>
    </p:spTree>
    <p:extLst>
      <p:ext uri="{BB962C8B-B14F-4D97-AF65-F5344CB8AC3E}">
        <p14:creationId xmlns:p14="http://schemas.microsoft.com/office/powerpoint/2010/main" val="4134683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25</a:t>
            </a:fld>
            <a:endParaRPr lang="en-GB"/>
          </a:p>
        </p:txBody>
      </p:sp>
    </p:spTree>
    <p:extLst>
      <p:ext uri="{BB962C8B-B14F-4D97-AF65-F5344CB8AC3E}">
        <p14:creationId xmlns:p14="http://schemas.microsoft.com/office/powerpoint/2010/main" val="1557598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3</a:t>
            </a:fld>
            <a:endParaRPr lang="en-GB"/>
          </a:p>
        </p:txBody>
      </p:sp>
    </p:spTree>
    <p:extLst>
      <p:ext uri="{BB962C8B-B14F-4D97-AF65-F5344CB8AC3E}">
        <p14:creationId xmlns:p14="http://schemas.microsoft.com/office/powerpoint/2010/main" val="320686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4</a:t>
            </a:fld>
            <a:endParaRPr lang="en-GB"/>
          </a:p>
        </p:txBody>
      </p:sp>
    </p:spTree>
    <p:extLst>
      <p:ext uri="{BB962C8B-B14F-4D97-AF65-F5344CB8AC3E}">
        <p14:creationId xmlns:p14="http://schemas.microsoft.com/office/powerpoint/2010/main" val="2597727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5</a:t>
            </a:fld>
            <a:endParaRPr lang="en-GB"/>
          </a:p>
        </p:txBody>
      </p:sp>
    </p:spTree>
    <p:extLst>
      <p:ext uri="{BB962C8B-B14F-4D97-AF65-F5344CB8AC3E}">
        <p14:creationId xmlns:p14="http://schemas.microsoft.com/office/powerpoint/2010/main" val="589136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6</a:t>
            </a:fld>
            <a:endParaRPr lang="en-GB"/>
          </a:p>
        </p:txBody>
      </p:sp>
    </p:spTree>
    <p:extLst>
      <p:ext uri="{BB962C8B-B14F-4D97-AF65-F5344CB8AC3E}">
        <p14:creationId xmlns:p14="http://schemas.microsoft.com/office/powerpoint/2010/main" val="1325731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7</a:t>
            </a:fld>
            <a:endParaRPr lang="en-GB"/>
          </a:p>
        </p:txBody>
      </p:sp>
    </p:spTree>
    <p:extLst>
      <p:ext uri="{BB962C8B-B14F-4D97-AF65-F5344CB8AC3E}">
        <p14:creationId xmlns:p14="http://schemas.microsoft.com/office/powerpoint/2010/main" val="3106697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8</a:t>
            </a:fld>
            <a:endParaRPr lang="en-GB"/>
          </a:p>
        </p:txBody>
      </p:sp>
    </p:spTree>
    <p:extLst>
      <p:ext uri="{BB962C8B-B14F-4D97-AF65-F5344CB8AC3E}">
        <p14:creationId xmlns:p14="http://schemas.microsoft.com/office/powerpoint/2010/main" val="504464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E645F6B-D655-464F-99D1-34AE99B86261}" type="slidenum">
              <a:rPr lang="en-GB" smtClean="0"/>
              <a:t>9</a:t>
            </a:fld>
            <a:endParaRPr lang="en-GB"/>
          </a:p>
        </p:txBody>
      </p:sp>
    </p:spTree>
    <p:extLst>
      <p:ext uri="{BB962C8B-B14F-4D97-AF65-F5344CB8AC3E}">
        <p14:creationId xmlns:p14="http://schemas.microsoft.com/office/powerpoint/2010/main" val="668017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Ref idx="1001">
        <a:schemeClr val="bg2"/>
      </p:bgRef>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BD9E2A3-4215-4F30-937F-38800BD61EB5}"/>
              </a:ext>
            </a:extLst>
          </p:cNvPr>
          <p:cNvSpPr>
            <a:spLocks noGrp="1"/>
          </p:cNvSpPr>
          <p:nvPr>
            <p:ph type="title" hasCustomPrompt="1"/>
          </p:nvPr>
        </p:nvSpPr>
        <p:spPr>
          <a:xfrm>
            <a:off x="628650" y="1753386"/>
            <a:ext cx="7886700" cy="1305390"/>
          </a:xfrm>
        </p:spPr>
        <p:txBody>
          <a:bodyPr lIns="0">
            <a:noAutofit/>
          </a:bodyPr>
          <a:lstStyle>
            <a:lvl1pPr>
              <a:lnSpc>
                <a:spcPct val="100000"/>
              </a:lnSpc>
              <a:defRPr sz="4000" i="0">
                <a:solidFill>
                  <a:schemeClr val="tx2"/>
                </a:solidFill>
                <a:highlight>
                  <a:srgbClr val="DB3B8E"/>
                </a:highlight>
              </a:defRPr>
            </a:lvl1pPr>
          </a:lstStyle>
          <a:p>
            <a:r>
              <a:rPr lang="en-US"/>
              <a:t>Title of </a:t>
            </a:r>
            <a:br>
              <a:rPr lang="en-US"/>
            </a:br>
            <a:r>
              <a:rPr lang="en-US"/>
              <a:t>presentation</a:t>
            </a:r>
            <a:endParaRPr lang="en-GB"/>
          </a:p>
        </p:txBody>
      </p:sp>
      <p:pic>
        <p:nvPicPr>
          <p:cNvPr id="8" name="Picture 7" descr="A close up of a piano&#10;&#10;Description automatically generated">
            <a:extLst>
              <a:ext uri="{FF2B5EF4-FFF2-40B4-BE49-F238E27FC236}">
                <a16:creationId xmlns:a16="http://schemas.microsoft.com/office/drawing/2014/main" id="{2C3AE858-D914-488C-88B5-135DA9CDF1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31301" y="459168"/>
            <a:ext cx="2447549" cy="323089"/>
          </a:xfrm>
          <a:prstGeom prst="rect">
            <a:avLst/>
          </a:prstGeom>
        </p:spPr>
      </p:pic>
      <p:sp>
        <p:nvSpPr>
          <p:cNvPr id="10" name="Text Placeholder 9">
            <a:extLst>
              <a:ext uri="{FF2B5EF4-FFF2-40B4-BE49-F238E27FC236}">
                <a16:creationId xmlns:a16="http://schemas.microsoft.com/office/drawing/2014/main" id="{DEC207A0-F7F2-4AAD-9952-DB76B5143B98}"/>
              </a:ext>
            </a:extLst>
          </p:cNvPr>
          <p:cNvSpPr>
            <a:spLocks noGrp="1"/>
          </p:cNvSpPr>
          <p:nvPr>
            <p:ph type="body" sz="quarter" idx="10" hasCustomPrompt="1"/>
          </p:nvPr>
        </p:nvSpPr>
        <p:spPr>
          <a:xfrm>
            <a:off x="628650" y="3251836"/>
            <a:ext cx="3943350" cy="354328"/>
          </a:xfrm>
        </p:spPr>
        <p:txBody>
          <a:bodyPr lIns="0"/>
          <a:lstStyle>
            <a:lvl1pPr>
              <a:defRPr i="0">
                <a:solidFill>
                  <a:schemeClr val="tx2"/>
                </a:solidFill>
              </a:defRPr>
            </a:lvl1pPr>
            <a:lvl2pPr>
              <a:defRPr i="0">
                <a:solidFill>
                  <a:schemeClr val="tx2"/>
                </a:solidFill>
              </a:defRPr>
            </a:lvl2pPr>
            <a:lvl3pPr>
              <a:defRPr i="0">
                <a:solidFill>
                  <a:schemeClr val="tx2"/>
                </a:solidFill>
              </a:defRPr>
            </a:lvl3pPr>
            <a:lvl4pPr>
              <a:defRPr i="0">
                <a:solidFill>
                  <a:schemeClr val="tx2"/>
                </a:solidFill>
              </a:defRPr>
            </a:lvl4pPr>
            <a:lvl5pPr>
              <a:defRPr i="0">
                <a:solidFill>
                  <a:schemeClr val="tx2"/>
                </a:solidFill>
              </a:defRPr>
            </a:lvl5pPr>
          </a:lstStyle>
          <a:p>
            <a:pPr lvl="0"/>
            <a:r>
              <a:rPr lang="en-US"/>
              <a:t>Presenter’s name</a:t>
            </a:r>
            <a:endParaRPr lang="en-GB"/>
          </a:p>
        </p:txBody>
      </p:sp>
      <p:sp>
        <p:nvSpPr>
          <p:cNvPr id="11" name="Text Placeholder 9">
            <a:extLst>
              <a:ext uri="{FF2B5EF4-FFF2-40B4-BE49-F238E27FC236}">
                <a16:creationId xmlns:a16="http://schemas.microsoft.com/office/drawing/2014/main" id="{6CE4900F-3322-497A-BBDC-54FB3E71194E}"/>
              </a:ext>
            </a:extLst>
          </p:cNvPr>
          <p:cNvSpPr>
            <a:spLocks noGrp="1"/>
          </p:cNvSpPr>
          <p:nvPr>
            <p:ph type="body" sz="quarter" idx="11" hasCustomPrompt="1"/>
          </p:nvPr>
        </p:nvSpPr>
        <p:spPr>
          <a:xfrm>
            <a:off x="628650" y="3886836"/>
            <a:ext cx="3943350" cy="354328"/>
          </a:xfrm>
        </p:spPr>
        <p:txBody>
          <a:bodyPr lIns="0"/>
          <a:lstStyle>
            <a:lvl1pPr>
              <a:defRPr i="0">
                <a:solidFill>
                  <a:schemeClr val="tx2"/>
                </a:solidFill>
              </a:defRPr>
            </a:lvl1pPr>
            <a:lvl2pPr>
              <a:defRPr i="0">
                <a:solidFill>
                  <a:schemeClr val="tx2"/>
                </a:solidFill>
              </a:defRPr>
            </a:lvl2pPr>
            <a:lvl3pPr>
              <a:defRPr i="0">
                <a:solidFill>
                  <a:schemeClr val="tx2"/>
                </a:solidFill>
              </a:defRPr>
            </a:lvl3pPr>
            <a:lvl4pPr>
              <a:defRPr i="0">
                <a:solidFill>
                  <a:schemeClr val="tx2"/>
                </a:solidFill>
              </a:defRPr>
            </a:lvl4pPr>
            <a:lvl5pPr>
              <a:defRPr i="0">
                <a:solidFill>
                  <a:schemeClr val="tx2"/>
                </a:solidFill>
              </a:defRPr>
            </a:lvl5pPr>
          </a:lstStyle>
          <a:p>
            <a:pPr lvl="0"/>
            <a:r>
              <a:rPr lang="en-US"/>
              <a:t>Date</a:t>
            </a:r>
            <a:endParaRPr lang="en-GB"/>
          </a:p>
        </p:txBody>
      </p:sp>
      <p:cxnSp>
        <p:nvCxnSpPr>
          <p:cNvPr id="13" name="Straight Connector 12">
            <a:extLst>
              <a:ext uri="{FF2B5EF4-FFF2-40B4-BE49-F238E27FC236}">
                <a16:creationId xmlns:a16="http://schemas.microsoft.com/office/drawing/2014/main" id="{43614A51-5E75-4B24-AEA8-A82FB2E1B040}"/>
              </a:ext>
            </a:extLst>
          </p:cNvPr>
          <p:cNvCxnSpPr/>
          <p:nvPr userDrawn="1"/>
        </p:nvCxnSpPr>
        <p:spPr>
          <a:xfrm>
            <a:off x="628650" y="3619500"/>
            <a:ext cx="3943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D88F443-94DB-4BB1-ACA6-29A836C7100B}"/>
              </a:ext>
            </a:extLst>
          </p:cNvPr>
          <p:cNvCxnSpPr/>
          <p:nvPr userDrawn="1"/>
        </p:nvCxnSpPr>
        <p:spPr>
          <a:xfrm>
            <a:off x="628650" y="4254500"/>
            <a:ext cx="3943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686591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solidFill>
          <a:schemeClr val="accent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BD9E2A3-4215-4F30-937F-38800BD61EB5}"/>
              </a:ext>
            </a:extLst>
          </p:cNvPr>
          <p:cNvSpPr>
            <a:spLocks noGrp="1"/>
          </p:cNvSpPr>
          <p:nvPr>
            <p:ph type="title" hasCustomPrompt="1"/>
          </p:nvPr>
        </p:nvSpPr>
        <p:spPr>
          <a:xfrm>
            <a:off x="628650" y="1753386"/>
            <a:ext cx="7886700" cy="1305390"/>
          </a:xfrm>
        </p:spPr>
        <p:txBody>
          <a:bodyPr lIns="0">
            <a:noAutofit/>
          </a:bodyPr>
          <a:lstStyle>
            <a:lvl1pPr>
              <a:lnSpc>
                <a:spcPct val="100000"/>
              </a:lnSpc>
              <a:defRPr sz="4000" i="0">
                <a:solidFill>
                  <a:schemeClr val="tx2"/>
                </a:solidFill>
                <a:highlight>
                  <a:srgbClr val="DB3B8E"/>
                </a:highlight>
              </a:defRPr>
            </a:lvl1pPr>
          </a:lstStyle>
          <a:p>
            <a:r>
              <a:rPr lang="en-US"/>
              <a:t>Title of </a:t>
            </a:r>
            <a:br>
              <a:rPr lang="en-US"/>
            </a:br>
            <a:r>
              <a:rPr lang="en-US"/>
              <a:t>presentation</a:t>
            </a:r>
            <a:endParaRPr lang="en-GB"/>
          </a:p>
        </p:txBody>
      </p:sp>
      <p:pic>
        <p:nvPicPr>
          <p:cNvPr id="8" name="Picture 7" descr="A close up of a piano&#10;&#10;Description automatically generated">
            <a:extLst>
              <a:ext uri="{FF2B5EF4-FFF2-40B4-BE49-F238E27FC236}">
                <a16:creationId xmlns:a16="http://schemas.microsoft.com/office/drawing/2014/main" id="{2C3AE858-D914-488C-88B5-135DA9CDF1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31301" y="459168"/>
            <a:ext cx="2447549" cy="323089"/>
          </a:xfrm>
          <a:prstGeom prst="rect">
            <a:avLst/>
          </a:prstGeom>
        </p:spPr>
      </p:pic>
      <p:sp>
        <p:nvSpPr>
          <p:cNvPr id="10" name="Text Placeholder 9">
            <a:extLst>
              <a:ext uri="{FF2B5EF4-FFF2-40B4-BE49-F238E27FC236}">
                <a16:creationId xmlns:a16="http://schemas.microsoft.com/office/drawing/2014/main" id="{DEC207A0-F7F2-4AAD-9952-DB76B5143B98}"/>
              </a:ext>
            </a:extLst>
          </p:cNvPr>
          <p:cNvSpPr>
            <a:spLocks noGrp="1"/>
          </p:cNvSpPr>
          <p:nvPr>
            <p:ph type="body" sz="quarter" idx="10" hasCustomPrompt="1"/>
          </p:nvPr>
        </p:nvSpPr>
        <p:spPr>
          <a:xfrm>
            <a:off x="628650" y="3251836"/>
            <a:ext cx="3943350" cy="354328"/>
          </a:xfrm>
        </p:spPr>
        <p:txBody>
          <a:bodyPr lIns="0"/>
          <a:lstStyle>
            <a:lvl1pPr>
              <a:defRPr i="0">
                <a:solidFill>
                  <a:schemeClr val="tx2"/>
                </a:solidFill>
              </a:defRPr>
            </a:lvl1pPr>
            <a:lvl2pPr>
              <a:defRPr i="0">
                <a:solidFill>
                  <a:schemeClr val="tx2"/>
                </a:solidFill>
              </a:defRPr>
            </a:lvl2pPr>
            <a:lvl3pPr>
              <a:defRPr i="0">
                <a:solidFill>
                  <a:schemeClr val="tx2"/>
                </a:solidFill>
              </a:defRPr>
            </a:lvl3pPr>
            <a:lvl4pPr>
              <a:defRPr i="0">
                <a:solidFill>
                  <a:schemeClr val="tx2"/>
                </a:solidFill>
              </a:defRPr>
            </a:lvl4pPr>
            <a:lvl5pPr>
              <a:defRPr i="0">
                <a:solidFill>
                  <a:schemeClr val="tx2"/>
                </a:solidFill>
              </a:defRPr>
            </a:lvl5pPr>
          </a:lstStyle>
          <a:p>
            <a:pPr lvl="0"/>
            <a:r>
              <a:rPr lang="en-US"/>
              <a:t>Presenter’s name</a:t>
            </a:r>
            <a:endParaRPr lang="en-GB"/>
          </a:p>
        </p:txBody>
      </p:sp>
      <p:sp>
        <p:nvSpPr>
          <p:cNvPr id="11" name="Text Placeholder 9">
            <a:extLst>
              <a:ext uri="{FF2B5EF4-FFF2-40B4-BE49-F238E27FC236}">
                <a16:creationId xmlns:a16="http://schemas.microsoft.com/office/drawing/2014/main" id="{6CE4900F-3322-497A-BBDC-54FB3E71194E}"/>
              </a:ext>
            </a:extLst>
          </p:cNvPr>
          <p:cNvSpPr>
            <a:spLocks noGrp="1"/>
          </p:cNvSpPr>
          <p:nvPr>
            <p:ph type="body" sz="quarter" idx="11" hasCustomPrompt="1"/>
          </p:nvPr>
        </p:nvSpPr>
        <p:spPr>
          <a:xfrm>
            <a:off x="628650" y="3886836"/>
            <a:ext cx="3943350" cy="354328"/>
          </a:xfrm>
        </p:spPr>
        <p:txBody>
          <a:bodyPr lIns="0"/>
          <a:lstStyle>
            <a:lvl1pPr>
              <a:defRPr i="0">
                <a:solidFill>
                  <a:schemeClr val="tx2"/>
                </a:solidFill>
              </a:defRPr>
            </a:lvl1pPr>
            <a:lvl2pPr>
              <a:defRPr i="0">
                <a:solidFill>
                  <a:schemeClr val="tx2"/>
                </a:solidFill>
              </a:defRPr>
            </a:lvl2pPr>
            <a:lvl3pPr>
              <a:defRPr i="0">
                <a:solidFill>
                  <a:schemeClr val="tx2"/>
                </a:solidFill>
              </a:defRPr>
            </a:lvl3pPr>
            <a:lvl4pPr>
              <a:defRPr i="0">
                <a:solidFill>
                  <a:schemeClr val="tx2"/>
                </a:solidFill>
              </a:defRPr>
            </a:lvl4pPr>
            <a:lvl5pPr>
              <a:defRPr i="0">
                <a:solidFill>
                  <a:schemeClr val="tx2"/>
                </a:solidFill>
              </a:defRPr>
            </a:lvl5pPr>
          </a:lstStyle>
          <a:p>
            <a:pPr lvl="0"/>
            <a:r>
              <a:rPr lang="en-US"/>
              <a:t>Date</a:t>
            </a:r>
            <a:endParaRPr lang="en-GB"/>
          </a:p>
        </p:txBody>
      </p:sp>
      <p:cxnSp>
        <p:nvCxnSpPr>
          <p:cNvPr id="13" name="Straight Connector 12">
            <a:extLst>
              <a:ext uri="{FF2B5EF4-FFF2-40B4-BE49-F238E27FC236}">
                <a16:creationId xmlns:a16="http://schemas.microsoft.com/office/drawing/2014/main" id="{43614A51-5E75-4B24-AEA8-A82FB2E1B040}"/>
              </a:ext>
            </a:extLst>
          </p:cNvPr>
          <p:cNvCxnSpPr/>
          <p:nvPr userDrawn="1"/>
        </p:nvCxnSpPr>
        <p:spPr>
          <a:xfrm>
            <a:off x="628650" y="3619500"/>
            <a:ext cx="3943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D88F443-94DB-4BB1-ACA6-29A836C7100B}"/>
              </a:ext>
            </a:extLst>
          </p:cNvPr>
          <p:cNvCxnSpPr/>
          <p:nvPr userDrawn="1"/>
        </p:nvCxnSpPr>
        <p:spPr>
          <a:xfrm>
            <a:off x="628650" y="4254500"/>
            <a:ext cx="3943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37316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DB3B8E"/>
                </a:solidFill>
              </a:defRPr>
            </a:lvl1pPr>
          </a:lstStyle>
          <a:p>
            <a:r>
              <a:rPr lang="en-US"/>
              <a:t>Click to edit Master title style</a:t>
            </a:r>
          </a:p>
        </p:txBody>
      </p:sp>
      <p:sp>
        <p:nvSpPr>
          <p:cNvPr id="3" name="Content Placeholder 2"/>
          <p:cNvSpPr>
            <a:spLocks noGrp="1"/>
          </p:cNvSpPr>
          <p:nvPr>
            <p:ph idx="1"/>
          </p:nvPr>
        </p:nvSpPr>
        <p:spPr>
          <a:xfrm>
            <a:off x="628650" y="1485900"/>
            <a:ext cx="7886700" cy="4554539"/>
          </a:xfrm>
        </p:spPr>
        <p:txBody>
          <a:bodyPr/>
          <a:lstStyle>
            <a:lvl2pPr indent="-270000">
              <a:tabLst>
                <a:tab pos="0" algn="l"/>
              </a:tabLst>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E930B447-5440-48C2-8320-06CB067D87F8}"/>
              </a:ext>
            </a:extLst>
          </p:cNvPr>
          <p:cNvSpPr/>
          <p:nvPr userDrawn="1"/>
        </p:nvSpPr>
        <p:spPr>
          <a:xfrm>
            <a:off x="0" y="6185588"/>
            <a:ext cx="9144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close up of a piano&#10;&#10;Description automatically generated">
            <a:extLst>
              <a:ext uri="{FF2B5EF4-FFF2-40B4-BE49-F238E27FC236}">
                <a16:creationId xmlns:a16="http://schemas.microsoft.com/office/drawing/2014/main" id="{786F2CA2-A1E2-4270-AC07-8CF888C49C8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469975" y="6394326"/>
            <a:ext cx="2045375" cy="270000"/>
          </a:xfrm>
          <a:prstGeom prst="rect">
            <a:avLst/>
          </a:prstGeom>
        </p:spPr>
      </p:pic>
      <p:sp>
        <p:nvSpPr>
          <p:cNvPr id="8" name="TextBox 7">
            <a:extLst>
              <a:ext uri="{FF2B5EF4-FFF2-40B4-BE49-F238E27FC236}">
                <a16:creationId xmlns:a16="http://schemas.microsoft.com/office/drawing/2014/main" id="{1FE16421-EDAC-D640-B691-FB456F97B324}"/>
              </a:ext>
            </a:extLst>
          </p:cNvPr>
          <p:cNvSpPr txBox="1"/>
          <p:nvPr userDrawn="1"/>
        </p:nvSpPr>
        <p:spPr>
          <a:xfrm>
            <a:off x="237264" y="6130941"/>
            <a:ext cx="2997724" cy="727059"/>
          </a:xfrm>
          <a:prstGeom prst="rect">
            <a:avLst/>
          </a:prstGeom>
          <a:noFill/>
        </p:spPr>
        <p:txBody>
          <a:bodyPr wrap="square" rtlCol="0">
            <a:spAutoFit/>
          </a:bodyPr>
          <a:lstStyle/>
          <a:p>
            <a:pPr>
              <a:lnSpc>
                <a:spcPct val="120000"/>
              </a:lnSpc>
              <a:spcAft>
                <a:spcPts val="600"/>
              </a:spcAft>
            </a:pPr>
            <a:r>
              <a:rPr lang="en-GB" sz="1800" b="1" kern="0" dirty="0">
                <a:solidFill>
                  <a:srgbClr val="FFFFFF"/>
                </a:solidFill>
                <a:effectLst/>
                <a:highlight>
                  <a:srgbClr val="DB3B8E"/>
                </a:highlight>
                <a:latin typeface="Trebuchet MS" panose="020B0703020202090204" pitchFamily="34" charset="0"/>
              </a:rPr>
              <a:t>Automated email marketing</a:t>
            </a:r>
          </a:p>
        </p:txBody>
      </p:sp>
      <p:sp>
        <p:nvSpPr>
          <p:cNvPr id="11" name="Slide Number Placeholder 5">
            <a:extLst>
              <a:ext uri="{FF2B5EF4-FFF2-40B4-BE49-F238E27FC236}">
                <a16:creationId xmlns:a16="http://schemas.microsoft.com/office/drawing/2014/main" id="{D7361B91-B1E4-E143-976F-E351974CC6C8}"/>
              </a:ext>
            </a:extLst>
          </p:cNvPr>
          <p:cNvSpPr>
            <a:spLocks noGrp="1"/>
          </p:cNvSpPr>
          <p:nvPr>
            <p:ph type="sldNum" sz="quarter" idx="4"/>
          </p:nvPr>
        </p:nvSpPr>
        <p:spPr>
          <a:xfrm>
            <a:off x="6457950" y="8475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34621-F0A5-416A-B63E-56B2B9AFE613}" type="slidenum">
              <a:rPr lang="en-GB" smtClean="0"/>
              <a:t>‹#›</a:t>
            </a:fld>
            <a:endParaRPr lang="en-GB"/>
          </a:p>
        </p:txBody>
      </p:sp>
    </p:spTree>
    <p:extLst>
      <p:ext uri="{BB962C8B-B14F-4D97-AF65-F5344CB8AC3E}">
        <p14:creationId xmlns:p14="http://schemas.microsoft.com/office/powerpoint/2010/main" val="1152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075C8F1-9636-4D2D-B737-22C105090EB2}"/>
              </a:ext>
            </a:extLst>
          </p:cNvPr>
          <p:cNvSpPr/>
          <p:nvPr userDrawn="1"/>
        </p:nvSpPr>
        <p:spPr>
          <a:xfrm>
            <a:off x="0" y="6185588"/>
            <a:ext cx="9144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530600" y="1485900"/>
            <a:ext cx="4984750" cy="45545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close up of a piano&#10;&#10;Description automatically generated">
            <a:extLst>
              <a:ext uri="{FF2B5EF4-FFF2-40B4-BE49-F238E27FC236}">
                <a16:creationId xmlns:a16="http://schemas.microsoft.com/office/drawing/2014/main" id="{786F2CA2-A1E2-4270-AC07-8CF888C49C8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469975" y="6394326"/>
            <a:ext cx="2045375" cy="270000"/>
          </a:xfrm>
          <a:prstGeom prst="rect">
            <a:avLst/>
          </a:prstGeom>
        </p:spPr>
      </p:pic>
      <p:sp>
        <p:nvSpPr>
          <p:cNvPr id="10" name="Picture Placeholder 9">
            <a:extLst>
              <a:ext uri="{FF2B5EF4-FFF2-40B4-BE49-F238E27FC236}">
                <a16:creationId xmlns:a16="http://schemas.microsoft.com/office/drawing/2014/main" id="{7F337D19-91B0-4B94-BC91-1EB74B532538}"/>
              </a:ext>
            </a:extLst>
          </p:cNvPr>
          <p:cNvSpPr>
            <a:spLocks noGrp="1"/>
          </p:cNvSpPr>
          <p:nvPr>
            <p:ph type="pic" sz="quarter" idx="13"/>
          </p:nvPr>
        </p:nvSpPr>
        <p:spPr>
          <a:xfrm>
            <a:off x="628650" y="1485900"/>
            <a:ext cx="2736850" cy="3175000"/>
          </a:xfrm>
        </p:spPr>
        <p:txBody>
          <a:bodyPr/>
          <a:lstStyle/>
          <a:p>
            <a:endParaRPr lang="en-GB"/>
          </a:p>
        </p:txBody>
      </p:sp>
      <p:sp>
        <p:nvSpPr>
          <p:cNvPr id="12" name="Slide Number Placeholder 5">
            <a:extLst>
              <a:ext uri="{FF2B5EF4-FFF2-40B4-BE49-F238E27FC236}">
                <a16:creationId xmlns:a16="http://schemas.microsoft.com/office/drawing/2014/main" id="{58249048-BD0E-EB4F-A072-67B6B71E6861}"/>
              </a:ext>
            </a:extLst>
          </p:cNvPr>
          <p:cNvSpPr>
            <a:spLocks noGrp="1"/>
          </p:cNvSpPr>
          <p:nvPr>
            <p:ph type="sldNum" sz="quarter" idx="4"/>
          </p:nvPr>
        </p:nvSpPr>
        <p:spPr>
          <a:xfrm>
            <a:off x="6457950" y="8475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34621-F0A5-416A-B63E-56B2B9AFE613}" type="slidenum">
              <a:rPr lang="en-GB" smtClean="0"/>
              <a:t>‹#›</a:t>
            </a:fld>
            <a:endParaRPr lang="en-GB"/>
          </a:p>
        </p:txBody>
      </p:sp>
      <p:sp>
        <p:nvSpPr>
          <p:cNvPr id="13" name="TextBox 12">
            <a:extLst>
              <a:ext uri="{FF2B5EF4-FFF2-40B4-BE49-F238E27FC236}">
                <a16:creationId xmlns:a16="http://schemas.microsoft.com/office/drawing/2014/main" id="{499F9C6D-A770-42BE-8185-D22C890558B5}"/>
              </a:ext>
            </a:extLst>
          </p:cNvPr>
          <p:cNvSpPr txBox="1"/>
          <p:nvPr userDrawn="1"/>
        </p:nvSpPr>
        <p:spPr>
          <a:xfrm>
            <a:off x="237264" y="6130941"/>
            <a:ext cx="2997724" cy="727059"/>
          </a:xfrm>
          <a:prstGeom prst="rect">
            <a:avLst/>
          </a:prstGeom>
          <a:noFill/>
        </p:spPr>
        <p:txBody>
          <a:bodyPr wrap="square" rtlCol="0">
            <a:spAutoFit/>
          </a:bodyPr>
          <a:lstStyle/>
          <a:p>
            <a:pPr>
              <a:lnSpc>
                <a:spcPct val="120000"/>
              </a:lnSpc>
              <a:spcAft>
                <a:spcPts val="600"/>
              </a:spcAft>
            </a:pPr>
            <a:r>
              <a:rPr lang="en-GB" sz="1800" b="1" kern="0" dirty="0">
                <a:solidFill>
                  <a:srgbClr val="FFFFFF"/>
                </a:solidFill>
                <a:effectLst/>
                <a:highlight>
                  <a:srgbClr val="DB3B8E"/>
                </a:highlight>
                <a:latin typeface="Trebuchet MS" panose="020B0703020202090204" pitchFamily="34" charset="0"/>
              </a:rPr>
              <a:t>Automated email marketing</a:t>
            </a:r>
          </a:p>
        </p:txBody>
      </p:sp>
    </p:spTree>
    <p:extLst>
      <p:ext uri="{BB962C8B-B14F-4D97-AF65-F5344CB8AC3E}">
        <p14:creationId xmlns:p14="http://schemas.microsoft.com/office/powerpoint/2010/main" val="971695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F2675E-F761-4031-9F2F-C5DFFEFF55B0}"/>
              </a:ext>
            </a:extLst>
          </p:cNvPr>
          <p:cNvSpPr/>
          <p:nvPr userDrawn="1"/>
        </p:nvSpPr>
        <p:spPr>
          <a:xfrm>
            <a:off x="0" y="6185588"/>
            <a:ext cx="9144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673600" y="1485900"/>
            <a:ext cx="3841750" cy="45545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close up of a piano&#10;&#10;Description automatically generated">
            <a:extLst>
              <a:ext uri="{FF2B5EF4-FFF2-40B4-BE49-F238E27FC236}">
                <a16:creationId xmlns:a16="http://schemas.microsoft.com/office/drawing/2014/main" id="{786F2CA2-A1E2-4270-AC07-8CF888C49C8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469975" y="6394326"/>
            <a:ext cx="2045375" cy="270000"/>
          </a:xfrm>
          <a:prstGeom prst="rect">
            <a:avLst/>
          </a:prstGeom>
        </p:spPr>
      </p:pic>
      <p:sp>
        <p:nvSpPr>
          <p:cNvPr id="10" name="Table Placeholder 9">
            <a:extLst>
              <a:ext uri="{FF2B5EF4-FFF2-40B4-BE49-F238E27FC236}">
                <a16:creationId xmlns:a16="http://schemas.microsoft.com/office/drawing/2014/main" id="{F26CEE81-32B7-4091-B7F5-9CC099D1BCED}"/>
              </a:ext>
            </a:extLst>
          </p:cNvPr>
          <p:cNvSpPr>
            <a:spLocks noGrp="1"/>
          </p:cNvSpPr>
          <p:nvPr>
            <p:ph type="tbl" sz="quarter" idx="13"/>
          </p:nvPr>
        </p:nvSpPr>
        <p:spPr>
          <a:xfrm>
            <a:off x="628650" y="1485900"/>
            <a:ext cx="3943350" cy="4554538"/>
          </a:xfrm>
        </p:spPr>
        <p:txBody>
          <a:bodyPr/>
          <a:lstStyle/>
          <a:p>
            <a:endParaRPr lang="en-GB"/>
          </a:p>
        </p:txBody>
      </p:sp>
      <p:sp>
        <p:nvSpPr>
          <p:cNvPr id="12" name="Slide Number Placeholder 5">
            <a:extLst>
              <a:ext uri="{FF2B5EF4-FFF2-40B4-BE49-F238E27FC236}">
                <a16:creationId xmlns:a16="http://schemas.microsoft.com/office/drawing/2014/main" id="{D104AA2D-62FE-3442-AED5-10AB24844319}"/>
              </a:ext>
            </a:extLst>
          </p:cNvPr>
          <p:cNvSpPr>
            <a:spLocks noGrp="1"/>
          </p:cNvSpPr>
          <p:nvPr>
            <p:ph type="sldNum" sz="quarter" idx="4"/>
          </p:nvPr>
        </p:nvSpPr>
        <p:spPr>
          <a:xfrm>
            <a:off x="6457950" y="8475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34621-F0A5-416A-B63E-56B2B9AFE613}" type="slidenum">
              <a:rPr lang="en-GB" smtClean="0"/>
              <a:t>‹#›</a:t>
            </a:fld>
            <a:endParaRPr lang="en-GB"/>
          </a:p>
        </p:txBody>
      </p:sp>
      <p:sp>
        <p:nvSpPr>
          <p:cNvPr id="13" name="TextBox 12">
            <a:extLst>
              <a:ext uri="{FF2B5EF4-FFF2-40B4-BE49-F238E27FC236}">
                <a16:creationId xmlns:a16="http://schemas.microsoft.com/office/drawing/2014/main" id="{38E6A2E6-FB0E-4213-8761-2CE1A5DEBB6F}"/>
              </a:ext>
            </a:extLst>
          </p:cNvPr>
          <p:cNvSpPr txBox="1"/>
          <p:nvPr userDrawn="1"/>
        </p:nvSpPr>
        <p:spPr>
          <a:xfrm>
            <a:off x="237264" y="6130941"/>
            <a:ext cx="2997724" cy="727059"/>
          </a:xfrm>
          <a:prstGeom prst="rect">
            <a:avLst/>
          </a:prstGeom>
          <a:noFill/>
        </p:spPr>
        <p:txBody>
          <a:bodyPr wrap="square" rtlCol="0">
            <a:spAutoFit/>
          </a:bodyPr>
          <a:lstStyle/>
          <a:p>
            <a:pPr>
              <a:lnSpc>
                <a:spcPct val="120000"/>
              </a:lnSpc>
              <a:spcAft>
                <a:spcPts val="600"/>
              </a:spcAft>
            </a:pPr>
            <a:r>
              <a:rPr lang="en-GB" sz="1800" b="1" kern="0" dirty="0">
                <a:solidFill>
                  <a:srgbClr val="FFFFFF"/>
                </a:solidFill>
                <a:effectLst/>
                <a:highlight>
                  <a:srgbClr val="DB3B8E"/>
                </a:highlight>
                <a:latin typeface="Trebuchet MS" panose="020B0703020202090204" pitchFamily="34" charset="0"/>
              </a:rPr>
              <a:t>An introduction to email marketing</a:t>
            </a:r>
          </a:p>
        </p:txBody>
      </p:sp>
    </p:spTree>
    <p:extLst>
      <p:ext uri="{BB962C8B-B14F-4D97-AF65-F5344CB8AC3E}">
        <p14:creationId xmlns:p14="http://schemas.microsoft.com/office/powerpoint/2010/main" val="135007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E07F1CF-F347-AF42-8BD5-92B940D24CDE}"/>
              </a:ext>
            </a:extLst>
          </p:cNvPr>
          <p:cNvSpPr>
            <a:spLocks noGrp="1"/>
          </p:cNvSpPr>
          <p:nvPr>
            <p:ph type="sldNum" sz="quarter" idx="10"/>
          </p:nvPr>
        </p:nvSpPr>
        <p:spPr/>
        <p:txBody>
          <a:bodyPr/>
          <a:lstStyle/>
          <a:p>
            <a:fld id="{70B34621-F0A5-416A-B63E-56B2B9AFE613}" type="slidenum">
              <a:rPr lang="en-GB" smtClean="0"/>
              <a:t>‹#›</a:t>
            </a:fld>
            <a:endParaRPr lang="en-GB"/>
          </a:p>
        </p:txBody>
      </p:sp>
      <p:sp>
        <p:nvSpPr>
          <p:cNvPr id="4" name="Rectangle 3">
            <a:extLst>
              <a:ext uri="{FF2B5EF4-FFF2-40B4-BE49-F238E27FC236}">
                <a16:creationId xmlns:a16="http://schemas.microsoft.com/office/drawing/2014/main" id="{F36DDDB8-776A-2A4D-A8A3-F6C8BEC9C58F}"/>
              </a:ext>
            </a:extLst>
          </p:cNvPr>
          <p:cNvSpPr/>
          <p:nvPr userDrawn="1"/>
        </p:nvSpPr>
        <p:spPr>
          <a:xfrm>
            <a:off x="0" y="6185588"/>
            <a:ext cx="9144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A close up of a piano&#10;&#10;Description automatically generated">
            <a:extLst>
              <a:ext uri="{FF2B5EF4-FFF2-40B4-BE49-F238E27FC236}">
                <a16:creationId xmlns:a16="http://schemas.microsoft.com/office/drawing/2014/main" id="{D12DE01D-500A-4344-AAEA-3CA681D879A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469975" y="6394326"/>
            <a:ext cx="2045375" cy="270000"/>
          </a:xfrm>
          <a:prstGeom prst="rect">
            <a:avLst/>
          </a:prstGeom>
        </p:spPr>
      </p:pic>
      <p:sp>
        <p:nvSpPr>
          <p:cNvPr id="7" name="Title 5">
            <a:extLst>
              <a:ext uri="{FF2B5EF4-FFF2-40B4-BE49-F238E27FC236}">
                <a16:creationId xmlns:a16="http://schemas.microsoft.com/office/drawing/2014/main" id="{E0C531BD-C352-244B-BE46-F93B222021F2}"/>
              </a:ext>
            </a:extLst>
          </p:cNvPr>
          <p:cNvSpPr txBox="1">
            <a:spLocks/>
          </p:cNvSpPr>
          <p:nvPr userDrawn="1"/>
        </p:nvSpPr>
        <p:spPr>
          <a:xfrm>
            <a:off x="628650" y="1753386"/>
            <a:ext cx="7886700" cy="1305390"/>
          </a:xfrm>
          <a:prstGeom prst="rect">
            <a:avLst/>
          </a:prstGeom>
        </p:spPr>
        <p:txBody>
          <a:bodyPr vert="horz" lIns="0" tIns="45720" rIns="91440" bIns="45720" rtlCol="0" anchor="t">
            <a:noAutofit/>
          </a:bodyPr>
          <a:lstStyle>
            <a:lvl1pPr algn="l" defTabSz="914400" rtl="0" eaLnBrk="1" latinLnBrk="0" hangingPunct="1">
              <a:lnSpc>
                <a:spcPct val="100000"/>
              </a:lnSpc>
              <a:spcBef>
                <a:spcPct val="0"/>
              </a:spcBef>
              <a:buNone/>
              <a:defRPr sz="4000" b="1" i="0" kern="1200">
                <a:solidFill>
                  <a:schemeClr val="tx2"/>
                </a:solidFill>
                <a:highlight>
                  <a:srgbClr val="DB3B8E"/>
                </a:highlight>
                <a:latin typeface="+mj-lt"/>
                <a:ea typeface="+mj-ea"/>
                <a:cs typeface="+mj-cs"/>
              </a:defRPr>
            </a:lvl1pPr>
          </a:lstStyle>
          <a:p>
            <a:r>
              <a:rPr lang="en-US">
                <a:solidFill>
                  <a:schemeClr val="bg2"/>
                </a:solidFill>
              </a:rPr>
              <a:t>Section</a:t>
            </a:r>
            <a:br>
              <a:rPr lang="en-US">
                <a:solidFill>
                  <a:schemeClr val="bg2"/>
                </a:solidFill>
              </a:rPr>
            </a:br>
            <a:r>
              <a:rPr lang="en-US">
                <a:solidFill>
                  <a:schemeClr val="bg2"/>
                </a:solidFill>
              </a:rPr>
              <a:t>break</a:t>
            </a:r>
            <a:endParaRPr lang="en-GB">
              <a:solidFill>
                <a:schemeClr val="bg2"/>
              </a:solidFill>
            </a:endParaRPr>
          </a:p>
        </p:txBody>
      </p:sp>
      <p:sp>
        <p:nvSpPr>
          <p:cNvPr id="8" name="TextBox 7">
            <a:extLst>
              <a:ext uri="{FF2B5EF4-FFF2-40B4-BE49-F238E27FC236}">
                <a16:creationId xmlns:a16="http://schemas.microsoft.com/office/drawing/2014/main" id="{5C119D0B-6BCB-4F71-BF7A-D31BC8FEA2C3}"/>
              </a:ext>
            </a:extLst>
          </p:cNvPr>
          <p:cNvSpPr txBox="1"/>
          <p:nvPr userDrawn="1"/>
        </p:nvSpPr>
        <p:spPr>
          <a:xfrm>
            <a:off x="237264" y="6130941"/>
            <a:ext cx="2997724" cy="727059"/>
          </a:xfrm>
          <a:prstGeom prst="rect">
            <a:avLst/>
          </a:prstGeom>
          <a:noFill/>
        </p:spPr>
        <p:txBody>
          <a:bodyPr wrap="square" rtlCol="0">
            <a:spAutoFit/>
          </a:bodyPr>
          <a:lstStyle/>
          <a:p>
            <a:pPr>
              <a:lnSpc>
                <a:spcPct val="120000"/>
              </a:lnSpc>
              <a:spcAft>
                <a:spcPts val="600"/>
              </a:spcAft>
            </a:pPr>
            <a:r>
              <a:rPr lang="en-GB" sz="1800" b="1" kern="0" dirty="0">
                <a:solidFill>
                  <a:srgbClr val="FFFFFF"/>
                </a:solidFill>
                <a:effectLst/>
                <a:highlight>
                  <a:srgbClr val="DB3B8E"/>
                </a:highlight>
                <a:latin typeface="Trebuchet MS" panose="020B0703020202090204" pitchFamily="34" charset="0"/>
              </a:rPr>
              <a:t>An introduction to email marketing</a:t>
            </a:r>
          </a:p>
        </p:txBody>
      </p:sp>
    </p:spTree>
    <p:extLst>
      <p:ext uri="{BB962C8B-B14F-4D97-AF65-F5344CB8AC3E}">
        <p14:creationId xmlns:p14="http://schemas.microsoft.com/office/powerpoint/2010/main" val="17943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27065"/>
            <a:ext cx="7886700" cy="80803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28650" y="1485900"/>
            <a:ext cx="7886700" cy="46910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p:txBody>
      </p:sp>
      <p:sp>
        <p:nvSpPr>
          <p:cNvPr id="6" name="Slide Number Placeholder 5"/>
          <p:cNvSpPr>
            <a:spLocks noGrp="1"/>
          </p:cNvSpPr>
          <p:nvPr>
            <p:ph type="sldNum" sz="quarter" idx="4"/>
          </p:nvPr>
        </p:nvSpPr>
        <p:spPr>
          <a:xfrm>
            <a:off x="6457950" y="8475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34621-F0A5-416A-B63E-56B2B9AFE613}" type="slidenum">
              <a:rPr lang="en-GB" smtClean="0"/>
              <a:t>‹#›</a:t>
            </a:fld>
            <a:endParaRPr lang="en-GB"/>
          </a:p>
        </p:txBody>
      </p:sp>
      <p:cxnSp>
        <p:nvCxnSpPr>
          <p:cNvPr id="8" name="Straight Connector 7">
            <a:extLst>
              <a:ext uri="{FF2B5EF4-FFF2-40B4-BE49-F238E27FC236}">
                <a16:creationId xmlns:a16="http://schemas.microsoft.com/office/drawing/2014/main" id="{C7AA0FB1-AB0C-4F50-94B2-5EC5FFB17735}"/>
              </a:ext>
            </a:extLst>
          </p:cNvPr>
          <p:cNvCxnSpPr/>
          <p:nvPr userDrawn="1"/>
        </p:nvCxnSpPr>
        <p:spPr>
          <a:xfrm>
            <a:off x="628650" y="431800"/>
            <a:ext cx="788670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29529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2" r:id="rId3"/>
    <p:sldLayoutId id="2147483663" r:id="rId4"/>
    <p:sldLayoutId id="2147483664" r:id="rId5"/>
    <p:sldLayoutId id="2147483667" r:id="rId6"/>
  </p:sldLayoutIdLst>
  <p:hf hdr="0" ftr="0" dt="0"/>
  <p:txStyles>
    <p:titleStyle>
      <a:lvl1pPr algn="l" defTabSz="914400" rtl="0" eaLnBrk="1" latinLnBrk="0" hangingPunct="1">
        <a:lnSpc>
          <a:spcPct val="90000"/>
        </a:lnSpc>
        <a:spcBef>
          <a:spcPct val="0"/>
        </a:spcBef>
        <a:buNone/>
        <a:defRPr sz="2800" b="1" kern="1200">
          <a:solidFill>
            <a:schemeClr val="accent2"/>
          </a:solidFill>
          <a:latin typeface="+mj-lt"/>
          <a:ea typeface="+mj-ea"/>
          <a:cs typeface="+mj-cs"/>
        </a:defRPr>
      </a:lvl1pPr>
    </p:titleStyle>
    <p:bodyStyle>
      <a:lvl1pPr marL="0" indent="0" algn="l" defTabSz="914400" rtl="0" eaLnBrk="1" latinLnBrk="0" hangingPunct="1">
        <a:lnSpc>
          <a:spcPct val="100000"/>
        </a:lnSpc>
        <a:spcBef>
          <a:spcPts val="0"/>
        </a:spcBef>
        <a:spcAft>
          <a:spcPts val="600"/>
        </a:spcAft>
        <a:buFont typeface="Arial" panose="020B0604020202020204" pitchFamily="34" charset="0"/>
        <a:buNone/>
        <a:defRPr sz="1800" i="1" kern="1200">
          <a:solidFill>
            <a:schemeClr val="accent3"/>
          </a:solidFill>
          <a:latin typeface="+mn-lt"/>
          <a:ea typeface="+mn-ea"/>
          <a:cs typeface="+mn-cs"/>
        </a:defRPr>
      </a:lvl1pPr>
      <a:lvl2pPr marL="270000" indent="-270000" algn="l" defTabSz="914400" rtl="0" eaLnBrk="1" latinLnBrk="0" hangingPunct="1">
        <a:lnSpc>
          <a:spcPct val="100000"/>
        </a:lnSpc>
        <a:spcBef>
          <a:spcPts val="0"/>
        </a:spcBef>
        <a:spcAft>
          <a:spcPts val="600"/>
        </a:spcAft>
        <a:buClr>
          <a:schemeClr val="accent4"/>
        </a:buClr>
        <a:buFont typeface="Trebuchet MS" panose="020B0603020202020204" pitchFamily="34" charset="0"/>
        <a:buChar char="+"/>
        <a:defRPr sz="1800" kern="1200">
          <a:solidFill>
            <a:schemeClr val="tx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36" userDrawn="1">
          <p15:clr>
            <a:srgbClr val="F26B43"/>
          </p15:clr>
        </p15:guide>
        <p15:guide id="2" orient="horz" pos="39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DDC5-B181-42E2-8D68-7C2E3F790424}"/>
              </a:ext>
            </a:extLst>
          </p:cNvPr>
          <p:cNvSpPr>
            <a:spLocks noGrp="1"/>
          </p:cNvSpPr>
          <p:nvPr>
            <p:ph type="title"/>
          </p:nvPr>
        </p:nvSpPr>
        <p:spPr>
          <a:xfrm>
            <a:off x="628650" y="2147956"/>
            <a:ext cx="7886700" cy="789140"/>
          </a:xfrm>
        </p:spPr>
        <p:txBody>
          <a:bodyPr/>
          <a:lstStyle/>
          <a:p>
            <a:r>
              <a:rPr lang="en-GB" dirty="0" smtClean="0"/>
              <a:t>Healthwatch Barnet Q1 Update </a:t>
            </a:r>
            <a:endParaRPr lang="en-GB" dirty="0"/>
          </a:p>
        </p:txBody>
      </p:sp>
      <p:sp>
        <p:nvSpPr>
          <p:cNvPr id="3" name="Text Placeholder 2">
            <a:extLst>
              <a:ext uri="{FF2B5EF4-FFF2-40B4-BE49-F238E27FC236}">
                <a16:creationId xmlns:a16="http://schemas.microsoft.com/office/drawing/2014/main" id="{CD4A27EF-D094-4E3C-8777-FAD2CC61EC64}"/>
              </a:ext>
            </a:extLst>
          </p:cNvPr>
          <p:cNvSpPr>
            <a:spLocks noGrp="1"/>
          </p:cNvSpPr>
          <p:nvPr>
            <p:ph type="body" sz="quarter" idx="10"/>
          </p:nvPr>
        </p:nvSpPr>
        <p:spPr>
          <a:xfrm>
            <a:off x="628650" y="3209305"/>
            <a:ext cx="6097004" cy="333575"/>
          </a:xfrm>
        </p:spPr>
        <p:txBody>
          <a:bodyPr>
            <a:noAutofit/>
          </a:bodyPr>
          <a:lstStyle/>
          <a:p>
            <a:r>
              <a:rPr lang="en-GB" dirty="0" smtClean="0"/>
              <a:t>Advisory Board</a:t>
            </a:r>
            <a:endParaRPr lang="en-GB" dirty="0"/>
          </a:p>
        </p:txBody>
      </p:sp>
      <p:sp>
        <p:nvSpPr>
          <p:cNvPr id="4" name="Text Placeholder 3">
            <a:extLst>
              <a:ext uri="{FF2B5EF4-FFF2-40B4-BE49-F238E27FC236}">
                <a16:creationId xmlns:a16="http://schemas.microsoft.com/office/drawing/2014/main" id="{A77A483F-CC46-41CF-BA45-AE57CFB38C42}"/>
              </a:ext>
            </a:extLst>
          </p:cNvPr>
          <p:cNvSpPr>
            <a:spLocks noGrp="1"/>
          </p:cNvSpPr>
          <p:nvPr>
            <p:ph type="body" sz="quarter" idx="11"/>
          </p:nvPr>
        </p:nvSpPr>
        <p:spPr/>
        <p:txBody>
          <a:bodyPr>
            <a:normAutofit lnSpcReduction="10000"/>
          </a:bodyPr>
          <a:lstStyle/>
          <a:p>
            <a:r>
              <a:rPr lang="en-GB" dirty="0" smtClean="0"/>
              <a:t>July 2021</a:t>
            </a:r>
            <a:endParaRPr lang="en-GB"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59364"/>
          <a:stretch/>
        </p:blipFill>
        <p:spPr>
          <a:xfrm>
            <a:off x="6162897" y="818709"/>
            <a:ext cx="2481373" cy="252086"/>
          </a:xfrm>
          <a:prstGeom prst="rect">
            <a:avLst/>
          </a:prstGeom>
        </p:spPr>
      </p:pic>
      <p:pic>
        <p:nvPicPr>
          <p:cNvPr id="8" name="Picture 7">
            <a:extLst>
              <a:ext uri="{FF2B5EF4-FFF2-40B4-BE49-F238E27FC236}">
                <a16:creationId xmlns:a16="http://schemas.microsoft.com/office/drawing/2014/main" id="{E8412A11-5481-4B27-B477-9DEC119FE1FA}"/>
              </a:ext>
            </a:extLst>
          </p:cNvPr>
          <p:cNvPicPr>
            <a:picLocks noChangeAspect="1"/>
          </p:cNvPicPr>
          <p:nvPr/>
        </p:nvPicPr>
        <p:blipFill rotWithShape="1">
          <a:blip r:embed="rId4">
            <a:extLst>
              <a:ext uri="{28A0092B-C50C-407E-A947-70E740481C1C}">
                <a14:useLocalDpi xmlns:a14="http://schemas.microsoft.com/office/drawing/2010/main" val="0"/>
              </a:ext>
            </a:extLst>
          </a:blip>
          <a:srcRect t="26405" b="25880"/>
          <a:stretch/>
        </p:blipFill>
        <p:spPr>
          <a:xfrm>
            <a:off x="-116959" y="5585474"/>
            <a:ext cx="2666907" cy="1272526"/>
          </a:xfrm>
          <a:prstGeom prst="rect">
            <a:avLst/>
          </a:prstGeom>
        </p:spPr>
      </p:pic>
    </p:spTree>
    <p:extLst>
      <p:ext uri="{BB962C8B-B14F-4D97-AF65-F5344CB8AC3E}">
        <p14:creationId xmlns:p14="http://schemas.microsoft.com/office/powerpoint/2010/main" val="2233856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smtClean="0"/>
              <a:t>Virtual Visit Pilot</a:t>
            </a:r>
            <a:endParaRPr lang="en-GB" dirty="0"/>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10</a:t>
            </a:fld>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194383"/>
            <a:ext cx="7886700" cy="5663617"/>
          </a:xfrm>
        </p:spPr>
        <p:txBody>
          <a:bodyPr vert="horz" lIns="91440" tIns="45720" rIns="91440" bIns="45720" rtlCol="0" anchor="t">
            <a:normAutofit fontScale="47500" lnSpcReduction="20000"/>
          </a:bodyPr>
          <a:lstStyle/>
          <a:p>
            <a:pPr marL="285750" indent="-285750">
              <a:lnSpc>
                <a:spcPct val="150000"/>
              </a:lnSpc>
              <a:buClr>
                <a:schemeClr val="accent4"/>
              </a:buClr>
              <a:buFont typeface="Arial" panose="020B0604020202020204" pitchFamily="34" charset="0"/>
              <a:buChar char="•"/>
            </a:pPr>
            <a:r>
              <a:rPr lang="en-GB" sz="3200" i="0" dirty="0" smtClean="0">
                <a:solidFill>
                  <a:srgbClr val="014C6B"/>
                </a:solidFill>
              </a:rPr>
              <a:t>Since March 2020, local HW’s have not been able to perform their Enter and View function because of the pandemic.</a:t>
            </a:r>
          </a:p>
          <a:p>
            <a:pPr marL="285750" indent="-285750">
              <a:lnSpc>
                <a:spcPct val="150000"/>
              </a:lnSpc>
              <a:buClr>
                <a:schemeClr val="accent4"/>
              </a:buClr>
              <a:buFont typeface="Arial" panose="020B0604020202020204" pitchFamily="34" charset="0"/>
              <a:buChar char="•"/>
            </a:pPr>
            <a:endParaRPr lang="en-GB" sz="3200" i="0" dirty="0">
              <a:solidFill>
                <a:srgbClr val="014C6B"/>
              </a:solidFill>
            </a:endParaRPr>
          </a:p>
          <a:p>
            <a:pPr marL="285750" indent="-285750">
              <a:lnSpc>
                <a:spcPct val="150000"/>
              </a:lnSpc>
              <a:buClr>
                <a:schemeClr val="accent4"/>
              </a:buClr>
              <a:buFont typeface="Arial" panose="020B0604020202020204" pitchFamily="34" charset="0"/>
              <a:buChar char="•"/>
            </a:pPr>
            <a:r>
              <a:rPr lang="en-GB" sz="3200" i="0" dirty="0" smtClean="0">
                <a:solidFill>
                  <a:srgbClr val="014C6B"/>
                </a:solidFill>
              </a:rPr>
              <a:t>COVID-19 restrictions have continued in some form or another for almost the last 16 months, and beyond the hope that things will go back to some normality in Q3 2021 to allow us to start again, there is </a:t>
            </a:r>
            <a:r>
              <a:rPr lang="en-GB" sz="3200" i="0" dirty="0">
                <a:solidFill>
                  <a:srgbClr val="014C6B"/>
                </a:solidFill>
              </a:rPr>
              <a:t>no </a:t>
            </a:r>
            <a:r>
              <a:rPr lang="en-GB" sz="3200" i="0" dirty="0" smtClean="0">
                <a:solidFill>
                  <a:srgbClr val="014C6B"/>
                </a:solidFill>
              </a:rPr>
              <a:t>guarantee.</a:t>
            </a:r>
          </a:p>
          <a:p>
            <a:pPr marL="285750" indent="-285750">
              <a:lnSpc>
                <a:spcPct val="150000"/>
              </a:lnSpc>
              <a:buClr>
                <a:schemeClr val="accent4"/>
              </a:buClr>
              <a:buFont typeface="Arial" panose="020B0604020202020204" pitchFamily="34" charset="0"/>
              <a:buChar char="•"/>
            </a:pPr>
            <a:endParaRPr lang="en-GB" sz="3200" i="0" dirty="0">
              <a:solidFill>
                <a:srgbClr val="014C6B"/>
              </a:solidFill>
            </a:endParaRPr>
          </a:p>
          <a:p>
            <a:pPr marL="285750" indent="-285750">
              <a:lnSpc>
                <a:spcPct val="150000"/>
              </a:lnSpc>
              <a:buClr>
                <a:schemeClr val="accent4"/>
              </a:buClr>
              <a:buFont typeface="Arial" panose="020B0604020202020204" pitchFamily="34" charset="0"/>
              <a:buChar char="•"/>
            </a:pPr>
            <a:r>
              <a:rPr lang="en-GB" sz="3200" i="0" dirty="0" smtClean="0">
                <a:solidFill>
                  <a:srgbClr val="014C6B"/>
                </a:solidFill>
              </a:rPr>
              <a:t>Rather than </a:t>
            </a:r>
            <a:r>
              <a:rPr lang="en-GB" sz="3200" i="0" dirty="0" smtClean="0">
                <a:solidFill>
                  <a:srgbClr val="014C6B"/>
                </a:solidFill>
              </a:rPr>
              <a:t>waiting </a:t>
            </a:r>
            <a:r>
              <a:rPr lang="en-GB" sz="3200" i="0" dirty="0" smtClean="0">
                <a:solidFill>
                  <a:srgbClr val="014C6B"/>
                </a:solidFill>
              </a:rPr>
              <a:t>for an unconfirmed date in the future, HWB has </a:t>
            </a:r>
            <a:r>
              <a:rPr lang="en-GB" sz="3200" i="0" dirty="0" smtClean="0">
                <a:solidFill>
                  <a:srgbClr val="014C6B"/>
                </a:solidFill>
              </a:rPr>
              <a:t>been </a:t>
            </a:r>
            <a:r>
              <a:rPr lang="en-GB" sz="3200" i="0" dirty="0" smtClean="0">
                <a:solidFill>
                  <a:srgbClr val="014C6B"/>
                </a:solidFill>
              </a:rPr>
              <a:t>proactive and followed the steps of a few other local HWs that </a:t>
            </a:r>
            <a:r>
              <a:rPr lang="en-GB" sz="3200" i="0" dirty="0" smtClean="0">
                <a:solidFill>
                  <a:srgbClr val="014C6B"/>
                </a:solidFill>
              </a:rPr>
              <a:t>have </a:t>
            </a:r>
            <a:r>
              <a:rPr lang="en-GB" sz="3200" i="0" dirty="0" smtClean="0">
                <a:solidFill>
                  <a:srgbClr val="014C6B"/>
                </a:solidFill>
              </a:rPr>
              <a:t>carried out Virtual Visits as an alternative engagement tool whilst </a:t>
            </a:r>
            <a:r>
              <a:rPr lang="en-GB" sz="3200" i="0" dirty="0">
                <a:solidFill>
                  <a:srgbClr val="014C6B"/>
                </a:solidFill>
              </a:rPr>
              <a:t>maintaining the spirit of Enter and View. </a:t>
            </a:r>
            <a:endParaRPr lang="en-GB" sz="3200" i="0" dirty="0" smtClean="0">
              <a:solidFill>
                <a:srgbClr val="014C6B"/>
              </a:solidFill>
            </a:endParaRPr>
          </a:p>
          <a:p>
            <a:pPr marL="285750" indent="-285750">
              <a:lnSpc>
                <a:spcPct val="150000"/>
              </a:lnSpc>
              <a:buClr>
                <a:schemeClr val="accent4"/>
              </a:buClr>
              <a:buFont typeface="Arial" panose="020B0604020202020204" pitchFamily="34" charset="0"/>
              <a:buChar char="•"/>
            </a:pPr>
            <a:endParaRPr lang="en-GB" sz="3200" i="0" dirty="0">
              <a:solidFill>
                <a:srgbClr val="014C6B"/>
              </a:solidFill>
            </a:endParaRPr>
          </a:p>
          <a:p>
            <a:pPr marL="285750" indent="-285750">
              <a:lnSpc>
                <a:spcPct val="150000"/>
              </a:lnSpc>
              <a:buClr>
                <a:schemeClr val="accent4"/>
              </a:buClr>
              <a:buFont typeface="Arial" panose="020B0604020202020204" pitchFamily="34" charset="0"/>
              <a:buChar char="•"/>
            </a:pPr>
            <a:r>
              <a:rPr lang="en-GB" sz="3200" i="0" dirty="0">
                <a:solidFill>
                  <a:srgbClr val="014C6B"/>
                </a:solidFill>
              </a:rPr>
              <a:t>There are pros and cons to Virtual Visits.</a:t>
            </a:r>
          </a:p>
          <a:p>
            <a:pPr marL="285750" indent="-285750">
              <a:lnSpc>
                <a:spcPct val="150000"/>
              </a:lnSpc>
              <a:buClr>
                <a:schemeClr val="accent4"/>
              </a:buClr>
              <a:buFont typeface="Arial" panose="020B0604020202020204" pitchFamily="34" charset="0"/>
              <a:buChar char="•"/>
            </a:pPr>
            <a:endParaRPr lang="en-GB" sz="3200" i="0" dirty="0">
              <a:solidFill>
                <a:srgbClr val="014C6B"/>
              </a:solidFill>
            </a:endParaRPr>
          </a:p>
          <a:p>
            <a:pPr marL="285750" indent="-285750">
              <a:lnSpc>
                <a:spcPct val="150000"/>
              </a:lnSpc>
              <a:buClr>
                <a:schemeClr val="accent4"/>
              </a:buClr>
              <a:buFont typeface="Arial" panose="020B0604020202020204" pitchFamily="34" charset="0"/>
              <a:buChar char="•"/>
            </a:pPr>
            <a:r>
              <a:rPr lang="en-GB" sz="3200" i="0" dirty="0">
                <a:solidFill>
                  <a:srgbClr val="014C6B"/>
                </a:solidFill>
              </a:rPr>
              <a:t>Virtual Visits </a:t>
            </a:r>
            <a:r>
              <a:rPr lang="en-GB" sz="3200" i="0" dirty="0" smtClean="0">
                <a:solidFill>
                  <a:srgbClr val="014C6B"/>
                </a:solidFill>
              </a:rPr>
              <a:t>will not be a replacement </a:t>
            </a:r>
            <a:r>
              <a:rPr lang="en-GB" sz="3200" i="0" dirty="0">
                <a:solidFill>
                  <a:srgbClr val="014C6B"/>
                </a:solidFill>
              </a:rPr>
              <a:t>for in-person Enter and </a:t>
            </a:r>
            <a:r>
              <a:rPr lang="en-GB" sz="3200" i="0" dirty="0" smtClean="0">
                <a:solidFill>
                  <a:srgbClr val="014C6B"/>
                </a:solidFill>
              </a:rPr>
              <a:t>View, they are scheduled to start again in Q3, situation dependant. However</a:t>
            </a:r>
            <a:r>
              <a:rPr lang="en-GB" sz="3200" i="0" dirty="0">
                <a:solidFill>
                  <a:srgbClr val="014C6B"/>
                </a:solidFill>
              </a:rPr>
              <a:t>, that </a:t>
            </a:r>
            <a:r>
              <a:rPr lang="en-GB" sz="3200" dirty="0">
                <a:solidFill>
                  <a:srgbClr val="014C6B"/>
                </a:solidFill>
              </a:rPr>
              <a:t>may </a:t>
            </a:r>
            <a:r>
              <a:rPr lang="en-GB" sz="3200" i="0" dirty="0">
                <a:solidFill>
                  <a:srgbClr val="014C6B"/>
                </a:solidFill>
              </a:rPr>
              <a:t>play some role </a:t>
            </a:r>
            <a:r>
              <a:rPr lang="en-GB" sz="3200" i="0" dirty="0" smtClean="0">
                <a:solidFill>
                  <a:srgbClr val="014C6B"/>
                </a:solidFill>
              </a:rPr>
              <a:t>post-lockdown </a:t>
            </a:r>
            <a:r>
              <a:rPr lang="en-GB" sz="3200" i="0" dirty="0">
                <a:solidFill>
                  <a:srgbClr val="014C6B"/>
                </a:solidFill>
              </a:rPr>
              <a:t>as a hybrid model.</a:t>
            </a:r>
          </a:p>
          <a:p>
            <a:pPr marL="285750" indent="-285750">
              <a:lnSpc>
                <a:spcPct val="150000"/>
              </a:lnSpc>
              <a:buClr>
                <a:schemeClr val="accent4"/>
              </a:buClr>
              <a:buFont typeface="Arial" panose="020B0604020202020204" pitchFamily="34" charset="0"/>
              <a:buChar char="•"/>
            </a:pPr>
            <a:endParaRPr lang="en-GB" sz="1400" i="0" dirty="0" smtClean="0">
              <a:solidFill>
                <a:srgbClr val="014C6B"/>
              </a:solidFill>
            </a:endParaRPr>
          </a:p>
          <a:p>
            <a:pPr marL="285750" indent="-285750">
              <a:lnSpc>
                <a:spcPct val="150000"/>
              </a:lnSpc>
              <a:buClr>
                <a:schemeClr val="accent4"/>
              </a:buClr>
              <a:buFont typeface="Arial" panose="020B0604020202020204" pitchFamily="34" charset="0"/>
              <a:buChar char="•"/>
            </a:pPr>
            <a:endParaRPr lang="en-GB" i="0" dirty="0">
              <a:solidFill>
                <a:srgbClr val="014C6B"/>
              </a:solidFill>
            </a:endParaRPr>
          </a:p>
          <a:p>
            <a:pPr>
              <a:lnSpc>
                <a:spcPct val="150000"/>
              </a:lnSpc>
              <a:buClr>
                <a:schemeClr val="accent4"/>
              </a:buClr>
            </a:pPr>
            <a:endParaRPr lang="en-GB" dirty="0">
              <a:solidFill>
                <a:srgbClr val="014C6B"/>
              </a:solidFill>
            </a:endParaRPr>
          </a:p>
          <a:p>
            <a:pPr marL="555750" lvl="1" indent="-285750">
              <a:buClr>
                <a:srgbClr val="DB3B8E"/>
              </a:buClr>
              <a:buFont typeface="Arial" panose="020B0604020202020204" pitchFamily="34" charset="0"/>
              <a:buChar char="•"/>
            </a:pPr>
            <a:endParaRPr lang="en-GB" dirty="0">
              <a:solidFill>
                <a:srgbClr val="014C6B"/>
              </a:solidFill>
            </a:endParaRPr>
          </a:p>
          <a:p>
            <a:pPr>
              <a:lnSpc>
                <a:spcPct val="150000"/>
              </a:lnSpc>
              <a:buClr>
                <a:schemeClr val="accent4"/>
              </a:buClr>
            </a:pPr>
            <a:endParaRPr lang="en-GB" i="0" dirty="0" smtClean="0"/>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Tree>
    <p:extLst>
      <p:ext uri="{BB962C8B-B14F-4D97-AF65-F5344CB8AC3E}">
        <p14:creationId xmlns:p14="http://schemas.microsoft.com/office/powerpoint/2010/main" val="2039186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smtClean="0"/>
              <a:t>Virtual Visit Pilot</a:t>
            </a:r>
            <a:endParaRPr lang="en-GB" dirty="0"/>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194383"/>
            <a:ext cx="7886700" cy="5152975"/>
          </a:xfrm>
        </p:spPr>
        <p:txBody>
          <a:bodyPr vert="horz" lIns="91440" tIns="45720" rIns="91440" bIns="45720" rtlCol="0" anchor="t">
            <a:normAutofit fontScale="92500"/>
          </a:bodyPr>
          <a:lstStyle/>
          <a:p>
            <a:pPr marL="285750" indent="-285750">
              <a:lnSpc>
                <a:spcPct val="150000"/>
              </a:lnSpc>
              <a:buClr>
                <a:schemeClr val="accent4"/>
              </a:buClr>
              <a:buFont typeface="Arial" panose="020B0604020202020204" pitchFamily="34" charset="0"/>
              <a:buChar char="•"/>
            </a:pPr>
            <a:r>
              <a:rPr lang="en-GB" i="0" dirty="0" smtClean="0">
                <a:solidFill>
                  <a:srgbClr val="014C6B"/>
                </a:solidFill>
              </a:rPr>
              <a:t>We conducted a pilot Virtual Visit in a residential care </a:t>
            </a:r>
            <a:r>
              <a:rPr lang="en-GB" i="0" dirty="0" smtClean="0">
                <a:solidFill>
                  <a:srgbClr val="014C6B"/>
                </a:solidFill>
              </a:rPr>
              <a:t>home. </a:t>
            </a:r>
            <a:r>
              <a:rPr lang="en-GB" i="0" dirty="0">
                <a:solidFill>
                  <a:srgbClr val="014C6B"/>
                </a:solidFill>
              </a:rPr>
              <a:t>W</a:t>
            </a:r>
            <a:r>
              <a:rPr lang="en-GB" i="0" dirty="0" smtClean="0">
                <a:solidFill>
                  <a:srgbClr val="014C6B"/>
                </a:solidFill>
              </a:rPr>
              <a:t>e </a:t>
            </a:r>
            <a:r>
              <a:rPr lang="en-GB" i="0" dirty="0" smtClean="0">
                <a:solidFill>
                  <a:srgbClr val="014C6B"/>
                </a:solidFill>
              </a:rPr>
              <a:t>used 3 staff and 3 volunteers, initially it was 5 volunteers. </a:t>
            </a:r>
          </a:p>
          <a:p>
            <a:pPr marL="285750" indent="-285750">
              <a:lnSpc>
                <a:spcPct val="150000"/>
              </a:lnSpc>
              <a:buClr>
                <a:schemeClr val="accent4"/>
              </a:buClr>
              <a:buFont typeface="Arial" panose="020B0604020202020204" pitchFamily="34" charset="0"/>
              <a:buChar char="•"/>
            </a:pPr>
            <a:endParaRPr lang="en-GB"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i="0" dirty="0" smtClean="0">
                <a:solidFill>
                  <a:srgbClr val="014C6B"/>
                </a:solidFill>
              </a:rPr>
              <a:t>We spoke with 8 </a:t>
            </a:r>
            <a:r>
              <a:rPr lang="en-GB" i="0" dirty="0">
                <a:solidFill>
                  <a:srgbClr val="014C6B"/>
                </a:solidFill>
              </a:rPr>
              <a:t>staff members, 3 residents, and 12 relatives after the visit</a:t>
            </a:r>
            <a:r>
              <a:rPr lang="en-GB" i="0" dirty="0" smtClean="0">
                <a:solidFill>
                  <a:srgbClr val="014C6B"/>
                </a:solidFill>
              </a:rPr>
              <a:t>.</a:t>
            </a:r>
          </a:p>
          <a:p>
            <a:pPr marL="285750" indent="-285750">
              <a:lnSpc>
                <a:spcPct val="150000"/>
              </a:lnSpc>
              <a:buClr>
                <a:schemeClr val="accent4"/>
              </a:buClr>
              <a:buFont typeface="Arial" panose="020B0604020202020204" pitchFamily="34" charset="0"/>
              <a:buChar char="•"/>
            </a:pPr>
            <a:endParaRPr lang="en-GB" i="0" dirty="0">
              <a:solidFill>
                <a:srgbClr val="014C6B"/>
              </a:solidFill>
            </a:endParaRPr>
          </a:p>
          <a:p>
            <a:pPr marL="285750" indent="-285750">
              <a:lnSpc>
                <a:spcPct val="150000"/>
              </a:lnSpc>
              <a:buClr>
                <a:schemeClr val="accent4"/>
              </a:buClr>
              <a:buFont typeface="Arial" panose="020B0604020202020204" pitchFamily="34" charset="0"/>
              <a:buChar char="•"/>
            </a:pPr>
            <a:r>
              <a:rPr lang="en-GB" i="0" dirty="0" smtClean="0">
                <a:solidFill>
                  <a:srgbClr val="014C6B"/>
                </a:solidFill>
              </a:rPr>
              <a:t>Expect a physical check of the building and a sense of smell and physical feel, this visit was as a comprehensive review of all areas of the service as it would be for other E&amp;V visit. </a:t>
            </a:r>
          </a:p>
          <a:p>
            <a:pPr marL="285750" indent="-285750">
              <a:lnSpc>
                <a:spcPct val="150000"/>
              </a:lnSpc>
              <a:buClr>
                <a:schemeClr val="accent4"/>
              </a:buClr>
              <a:buFont typeface="Arial" panose="020B0604020202020204" pitchFamily="34" charset="0"/>
              <a:buChar char="•"/>
            </a:pPr>
            <a:endParaRPr lang="en-GB"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i="0" dirty="0" smtClean="0">
                <a:solidFill>
                  <a:srgbClr val="014C6B"/>
                </a:solidFill>
              </a:rPr>
              <a:t>We have produced a report with 8 core recommendation for the service’s management and they are currently producing their response to </a:t>
            </a:r>
            <a:r>
              <a:rPr lang="en-GB" i="0" dirty="0" smtClean="0">
                <a:solidFill>
                  <a:srgbClr val="014C6B"/>
                </a:solidFill>
              </a:rPr>
              <a:t>the report.</a:t>
            </a:r>
            <a:r>
              <a:rPr lang="en-GB" i="0" dirty="0" smtClean="0">
                <a:solidFill>
                  <a:srgbClr val="014C6B"/>
                </a:solidFill>
              </a:rPr>
              <a:t> </a:t>
            </a:r>
            <a:endParaRPr lang="en-GB" i="0" dirty="0">
              <a:solidFill>
                <a:srgbClr val="014C6B"/>
              </a:solidFill>
            </a:endParaRPr>
          </a:p>
          <a:p>
            <a:pPr>
              <a:lnSpc>
                <a:spcPct val="150000"/>
              </a:lnSpc>
              <a:buClr>
                <a:schemeClr val="accent4"/>
              </a:buClr>
            </a:pPr>
            <a:endParaRPr lang="en-GB" dirty="0">
              <a:solidFill>
                <a:srgbClr val="014C6B"/>
              </a:solidFill>
            </a:endParaRPr>
          </a:p>
          <a:p>
            <a:pPr marL="555750" lvl="1" indent="-285750">
              <a:buClr>
                <a:srgbClr val="DB3B8E"/>
              </a:buClr>
              <a:buFont typeface="Arial" panose="020B0604020202020204" pitchFamily="34" charset="0"/>
              <a:buChar char="•"/>
            </a:pPr>
            <a:endParaRPr lang="en-GB" dirty="0">
              <a:solidFill>
                <a:srgbClr val="014C6B"/>
              </a:solidFill>
            </a:endParaRPr>
          </a:p>
          <a:p>
            <a:pPr>
              <a:lnSpc>
                <a:spcPct val="150000"/>
              </a:lnSpc>
              <a:buClr>
                <a:schemeClr val="accent4"/>
              </a:buClr>
            </a:pPr>
            <a:endParaRPr lang="en-GB" i="0" dirty="0" smtClean="0"/>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11</a:t>
            </a:fld>
            <a:endParaRPr lang="en-GB"/>
          </a:p>
        </p:txBody>
      </p:sp>
    </p:spTree>
    <p:extLst>
      <p:ext uri="{BB962C8B-B14F-4D97-AF65-F5344CB8AC3E}">
        <p14:creationId xmlns:p14="http://schemas.microsoft.com/office/powerpoint/2010/main" val="2699698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DDC5-B181-42E2-8D68-7C2E3F790424}"/>
              </a:ext>
            </a:extLst>
          </p:cNvPr>
          <p:cNvSpPr>
            <a:spLocks noGrp="1"/>
          </p:cNvSpPr>
          <p:nvPr>
            <p:ph type="title"/>
          </p:nvPr>
        </p:nvSpPr>
        <p:spPr>
          <a:xfrm>
            <a:off x="628650" y="2147956"/>
            <a:ext cx="7886700" cy="789140"/>
          </a:xfrm>
        </p:spPr>
        <p:txBody>
          <a:bodyPr/>
          <a:lstStyle/>
          <a:p>
            <a:r>
              <a:rPr lang="en-GB" dirty="0" smtClean="0"/>
              <a:t>Recently Completed </a:t>
            </a:r>
            <a:br>
              <a:rPr lang="en-GB" dirty="0" smtClean="0"/>
            </a:br>
            <a:r>
              <a:rPr lang="en-GB" dirty="0" smtClean="0"/>
              <a:t>Community Events</a:t>
            </a:r>
            <a:endParaRPr lang="en-GB"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59364"/>
          <a:stretch/>
        </p:blipFill>
        <p:spPr>
          <a:xfrm>
            <a:off x="6162897" y="818709"/>
            <a:ext cx="2481373" cy="252086"/>
          </a:xfrm>
          <a:prstGeom prst="rect">
            <a:avLst/>
          </a:prstGeom>
        </p:spPr>
      </p:pic>
      <p:pic>
        <p:nvPicPr>
          <p:cNvPr id="8" name="Picture 7">
            <a:extLst>
              <a:ext uri="{FF2B5EF4-FFF2-40B4-BE49-F238E27FC236}">
                <a16:creationId xmlns:a16="http://schemas.microsoft.com/office/drawing/2014/main" id="{E8412A11-5481-4B27-B477-9DEC119FE1FA}"/>
              </a:ext>
            </a:extLst>
          </p:cNvPr>
          <p:cNvPicPr>
            <a:picLocks noChangeAspect="1"/>
          </p:cNvPicPr>
          <p:nvPr/>
        </p:nvPicPr>
        <p:blipFill rotWithShape="1">
          <a:blip r:embed="rId4">
            <a:extLst>
              <a:ext uri="{28A0092B-C50C-407E-A947-70E740481C1C}">
                <a14:useLocalDpi xmlns:a14="http://schemas.microsoft.com/office/drawing/2010/main" val="0"/>
              </a:ext>
            </a:extLst>
          </a:blip>
          <a:srcRect t="26405" b="25880"/>
          <a:stretch/>
        </p:blipFill>
        <p:spPr>
          <a:xfrm>
            <a:off x="-116959" y="5585474"/>
            <a:ext cx="2666907" cy="1272526"/>
          </a:xfrm>
          <a:prstGeom prst="rect">
            <a:avLst/>
          </a:prstGeom>
        </p:spPr>
      </p:pic>
      <p:sp>
        <p:nvSpPr>
          <p:cNvPr id="9" name="Rectangle 8"/>
          <p:cNvSpPr/>
          <p:nvPr/>
        </p:nvSpPr>
        <p:spPr>
          <a:xfrm>
            <a:off x="628650" y="3349375"/>
            <a:ext cx="4847476" cy="1777429"/>
          </a:xfrm>
          <a:prstGeom prst="rect">
            <a:avLst/>
          </a:prstGeom>
          <a:solidFill>
            <a:srgbClr val="014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65527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a:t>Q&amp;A with </a:t>
            </a:r>
            <a:r>
              <a:rPr lang="en-GB" dirty="0" smtClean="0"/>
              <a:t>BEH MHT Mental </a:t>
            </a:r>
            <a:r>
              <a:rPr lang="en-GB" dirty="0"/>
              <a:t>Health Trust</a:t>
            </a: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13</a:t>
            </a:fld>
            <a:endParaRPr lang="en-GB"/>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47922" t="2452" b="-1"/>
          <a:stretch/>
        </p:blipFill>
        <p:spPr>
          <a:xfrm>
            <a:off x="5098228" y="5853668"/>
            <a:ext cx="536183" cy="1004332"/>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61245" y="4572554"/>
            <a:ext cx="506161" cy="1010315"/>
          </a:xfrm>
          <a:prstGeom prst="rect">
            <a:avLst/>
          </a:prstGeom>
        </p:spPr>
      </p:pic>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398320"/>
            <a:ext cx="7886700" cy="5152975"/>
          </a:xfrm>
        </p:spPr>
        <p:txBody>
          <a:bodyPr vert="horz" lIns="91440" tIns="45720" rIns="91440" bIns="45720" rtlCol="0" anchor="t">
            <a:normAutofit/>
          </a:bodyPr>
          <a:lstStyle/>
          <a:p>
            <a:pPr marL="285750" indent="-285750">
              <a:buFont typeface="Arial" panose="020B0604020202020204" pitchFamily="34" charset="0"/>
              <a:buChar char="•"/>
            </a:pPr>
            <a:r>
              <a:rPr lang="en-GB" i="0" dirty="0" smtClean="0">
                <a:solidFill>
                  <a:schemeClr val="tx2"/>
                </a:solidFill>
              </a:rPr>
              <a:t>In April, we hosted </a:t>
            </a:r>
            <a:r>
              <a:rPr lang="en-GB" i="0" dirty="0" smtClean="0">
                <a:solidFill>
                  <a:schemeClr val="tx2"/>
                </a:solidFill>
              </a:rPr>
              <a:t>a community </a:t>
            </a:r>
            <a:r>
              <a:rPr lang="en-GB" i="0" dirty="0" smtClean="0">
                <a:solidFill>
                  <a:schemeClr val="tx2"/>
                </a:solidFill>
              </a:rPr>
              <a:t>event with Barnet</a:t>
            </a:r>
            <a:r>
              <a:rPr lang="en-GB" i="0" dirty="0">
                <a:solidFill>
                  <a:schemeClr val="tx2"/>
                </a:solidFill>
              </a:rPr>
              <a:t>, Enfield and Haringey Mental Health Trust, who provide Barnet’s NHS mental health services, to answer resident’s questions in an online Q&amp;A</a:t>
            </a:r>
            <a:r>
              <a:rPr lang="en-GB" i="0" dirty="0" smtClean="0">
                <a:solidFill>
                  <a:schemeClr val="tx2"/>
                </a:solidFill>
              </a:rPr>
              <a:t>.</a:t>
            </a:r>
          </a:p>
          <a:p>
            <a:pPr marL="285750" indent="-285750">
              <a:buFont typeface="Arial" panose="020B0604020202020204" pitchFamily="34" charset="0"/>
              <a:buChar char="•"/>
            </a:pPr>
            <a:endParaRPr lang="en-GB" i="0" dirty="0" smtClean="0">
              <a:solidFill>
                <a:schemeClr val="tx2"/>
              </a:solidFill>
            </a:endParaRPr>
          </a:p>
          <a:p>
            <a:pPr marL="285750" indent="-285750">
              <a:buFont typeface="Arial" panose="020B0604020202020204" pitchFamily="34" charset="0"/>
              <a:buChar char="•"/>
            </a:pPr>
            <a:r>
              <a:rPr lang="en-GB" i="0" dirty="0" smtClean="0">
                <a:solidFill>
                  <a:schemeClr val="tx2"/>
                </a:solidFill>
              </a:rPr>
              <a:t>Panellist included:</a:t>
            </a:r>
          </a:p>
          <a:p>
            <a:pPr marL="555750" lvl="1" indent="-285750">
              <a:buFont typeface="Arial" panose="020B0604020202020204" pitchFamily="34" charset="0"/>
              <a:buChar char="•"/>
            </a:pPr>
            <a:r>
              <a:rPr lang="en-GB" i="0" dirty="0" smtClean="0">
                <a:solidFill>
                  <a:schemeClr val="tx2"/>
                </a:solidFill>
              </a:rPr>
              <a:t>Barry </a:t>
            </a:r>
            <a:r>
              <a:rPr lang="en-GB" i="0" dirty="0">
                <a:solidFill>
                  <a:schemeClr val="tx2"/>
                </a:solidFill>
              </a:rPr>
              <a:t>Day</a:t>
            </a:r>
            <a:r>
              <a:rPr lang="en-GB" i="0" dirty="0" smtClean="0">
                <a:solidFill>
                  <a:schemeClr val="tx2"/>
                </a:solidFill>
              </a:rPr>
              <a:t>, Managing Director of Barnet and the Trust’s </a:t>
            </a:r>
            <a:r>
              <a:rPr lang="en-GB" dirty="0"/>
              <a:t>Deputy </a:t>
            </a:r>
            <a:r>
              <a:rPr lang="en-GB" dirty="0" smtClean="0"/>
              <a:t>COO</a:t>
            </a:r>
            <a:endParaRPr lang="en-GB" i="0" dirty="0" smtClean="0">
              <a:solidFill>
                <a:schemeClr val="tx2"/>
              </a:solidFill>
            </a:endParaRPr>
          </a:p>
          <a:p>
            <a:pPr marL="555750" lvl="1" indent="-285750">
              <a:buFont typeface="Arial" panose="020B0604020202020204" pitchFamily="34" charset="0"/>
              <a:buChar char="•"/>
            </a:pPr>
            <a:r>
              <a:rPr lang="en-GB" i="0" dirty="0" smtClean="0">
                <a:solidFill>
                  <a:schemeClr val="tx2"/>
                </a:solidFill>
              </a:rPr>
              <a:t>Gareth </a:t>
            </a:r>
            <a:r>
              <a:rPr lang="en-GB" i="0" dirty="0">
                <a:solidFill>
                  <a:schemeClr val="tx2"/>
                </a:solidFill>
              </a:rPr>
              <a:t>Jarvis, Clinical Director of </a:t>
            </a:r>
            <a:r>
              <a:rPr lang="en-GB" i="0" dirty="0" smtClean="0">
                <a:solidFill>
                  <a:schemeClr val="tx2"/>
                </a:solidFill>
              </a:rPr>
              <a:t>Barnet</a:t>
            </a:r>
          </a:p>
          <a:p>
            <a:pPr marL="555750" lvl="1" indent="-285750">
              <a:buFont typeface="Arial" panose="020B0604020202020204" pitchFamily="34" charset="0"/>
              <a:buChar char="•"/>
            </a:pPr>
            <a:r>
              <a:rPr lang="en-GB" i="0" dirty="0" smtClean="0">
                <a:solidFill>
                  <a:schemeClr val="tx2"/>
                </a:solidFill>
              </a:rPr>
              <a:t>Kathy </a:t>
            </a:r>
            <a:r>
              <a:rPr lang="en-GB" i="0" dirty="0" err="1">
                <a:solidFill>
                  <a:schemeClr val="tx2"/>
                </a:solidFill>
              </a:rPr>
              <a:t>Swanzy-Derben</a:t>
            </a:r>
            <a:r>
              <a:rPr lang="en-GB" i="0" dirty="0">
                <a:solidFill>
                  <a:schemeClr val="tx2"/>
                </a:solidFill>
              </a:rPr>
              <a:t>, Head of Nursing </a:t>
            </a:r>
            <a:r>
              <a:rPr lang="en-GB" dirty="0" smtClean="0"/>
              <a:t>for</a:t>
            </a:r>
            <a:r>
              <a:rPr lang="en-GB" i="0" dirty="0" smtClean="0">
                <a:solidFill>
                  <a:schemeClr val="tx2"/>
                </a:solidFill>
              </a:rPr>
              <a:t> Barnet</a:t>
            </a:r>
          </a:p>
          <a:p>
            <a:pPr marL="555750" lvl="1" indent="-285750">
              <a:buFont typeface="Arial" panose="020B0604020202020204" pitchFamily="34" charset="0"/>
              <a:buChar char="•"/>
            </a:pPr>
            <a:r>
              <a:rPr lang="en-GB" dirty="0"/>
              <a:t>Sophie Williams</a:t>
            </a:r>
            <a:r>
              <a:rPr lang="en-GB" dirty="0" smtClean="0"/>
              <a:t>, Trust-wide </a:t>
            </a:r>
            <a:r>
              <a:rPr lang="en-GB" dirty="0"/>
              <a:t>Head of Patient </a:t>
            </a:r>
            <a:r>
              <a:rPr lang="en-GB" dirty="0" smtClean="0"/>
              <a:t>Experience</a:t>
            </a:r>
          </a:p>
          <a:p>
            <a:pPr marL="555750" lvl="1" indent="-285750">
              <a:buFont typeface="Arial" panose="020B0604020202020204" pitchFamily="34" charset="0"/>
              <a:buChar char="•"/>
            </a:pPr>
            <a:endParaRPr lang="en-GB" dirty="0"/>
          </a:p>
          <a:p>
            <a:pPr lvl="2" algn="just"/>
            <a:r>
              <a:rPr lang="en-GB" sz="1400" dirty="0" smtClean="0">
                <a:solidFill>
                  <a:srgbClr val="DB3B8E"/>
                </a:solidFill>
              </a:rPr>
              <a:t>It </a:t>
            </a:r>
            <a:r>
              <a:rPr lang="en-GB" sz="1400" dirty="0">
                <a:solidFill>
                  <a:srgbClr val="DB3B8E"/>
                </a:solidFill>
              </a:rPr>
              <a:t>was very informative and useful to learn about the exciting news about the forthcoming transformation in Barnet. </a:t>
            </a:r>
            <a:endParaRPr lang="en-GB" sz="1400" dirty="0" smtClean="0">
              <a:solidFill>
                <a:srgbClr val="DB3B8E"/>
              </a:solidFill>
            </a:endParaRPr>
          </a:p>
          <a:p>
            <a:pPr lvl="2" algn="just"/>
            <a:endParaRPr lang="en-GB" sz="1400" dirty="0">
              <a:solidFill>
                <a:srgbClr val="DB3B8E"/>
              </a:solidFill>
            </a:endParaRPr>
          </a:p>
          <a:p>
            <a:pPr lvl="2" algn="just"/>
            <a:r>
              <a:rPr lang="en-GB" sz="1400" dirty="0" smtClean="0">
                <a:solidFill>
                  <a:srgbClr val="DB3B8E"/>
                </a:solidFill>
              </a:rPr>
              <a:t>Great </a:t>
            </a:r>
            <a:r>
              <a:rPr lang="en-GB" sz="1400" dirty="0">
                <a:solidFill>
                  <a:srgbClr val="DB3B8E"/>
                </a:solidFill>
              </a:rPr>
              <a:t>to hear what is really happening behind the scene</a:t>
            </a:r>
            <a:r>
              <a:rPr lang="en-GB" sz="1400" dirty="0" smtClean="0">
                <a:solidFill>
                  <a:srgbClr val="DB3B8E"/>
                </a:solidFill>
              </a:rPr>
              <a:t>. </a:t>
            </a:r>
          </a:p>
          <a:p>
            <a:pPr lvl="2" algn="just"/>
            <a:endParaRPr lang="en-GB" sz="1400" dirty="0">
              <a:solidFill>
                <a:srgbClr val="DB3B8E"/>
              </a:solidFill>
            </a:endParaRPr>
          </a:p>
          <a:p>
            <a:pPr lvl="2" algn="just"/>
            <a:r>
              <a:rPr lang="en-GB" sz="1400" dirty="0" smtClean="0">
                <a:solidFill>
                  <a:srgbClr val="DB3B8E"/>
                </a:solidFill>
              </a:rPr>
              <a:t>It </a:t>
            </a:r>
            <a:r>
              <a:rPr lang="en-GB" sz="1400" dirty="0">
                <a:solidFill>
                  <a:srgbClr val="DB3B8E"/>
                </a:solidFill>
              </a:rPr>
              <a:t>was useful to have updates on NHS services I </a:t>
            </a:r>
            <a:r>
              <a:rPr lang="en-GB" sz="1400" dirty="0" smtClean="0">
                <a:solidFill>
                  <a:srgbClr val="DB3B8E"/>
                </a:solidFill>
              </a:rPr>
              <a:t>use.</a:t>
            </a:r>
            <a:endParaRPr lang="en-GB" sz="1400" dirty="0">
              <a:solidFill>
                <a:srgbClr val="DB3B8E"/>
              </a:solidFill>
            </a:endParaRPr>
          </a:p>
          <a:p>
            <a:pPr marL="555750" lvl="1" indent="-285750">
              <a:buFont typeface="Arial" panose="020B0604020202020204" pitchFamily="34" charset="0"/>
              <a:buChar char="•"/>
            </a:pPr>
            <a:endParaRPr lang="en-GB" dirty="0"/>
          </a:p>
          <a:p>
            <a:pPr marL="555750" lvl="1"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Tree>
    <p:extLst>
      <p:ext uri="{BB962C8B-B14F-4D97-AF65-F5344CB8AC3E}">
        <p14:creationId xmlns:p14="http://schemas.microsoft.com/office/powerpoint/2010/main" val="2909939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a:t>Dying Matters Awareness Week and Q&amp;A</a:t>
            </a: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14</a:t>
            </a:fld>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398320"/>
            <a:ext cx="7886700" cy="5152975"/>
          </a:xfrm>
        </p:spPr>
        <p:txBody>
          <a:bodyPr vert="horz" lIns="91440" tIns="45720" rIns="91440" bIns="45720" rtlCol="0" anchor="t">
            <a:normAutofit/>
          </a:bodyPr>
          <a:lstStyle/>
          <a:p>
            <a:pPr marL="285750" indent="-285750">
              <a:buFont typeface="Arial" panose="020B0604020202020204" pitchFamily="34" charset="0"/>
              <a:buChar char="•"/>
            </a:pPr>
            <a:r>
              <a:rPr lang="en-GB" i="0" dirty="0" smtClean="0">
                <a:solidFill>
                  <a:schemeClr val="tx2"/>
                </a:solidFill>
              </a:rPr>
              <a:t>In May, together with </a:t>
            </a:r>
            <a:r>
              <a:rPr lang="en-GB" i="0" dirty="0">
                <a:solidFill>
                  <a:schemeClr val="tx2"/>
                </a:solidFill>
              </a:rPr>
              <a:t>the North London Hospice and Jewish </a:t>
            </a:r>
            <a:r>
              <a:rPr lang="en-GB" i="0" dirty="0" smtClean="0">
                <a:solidFill>
                  <a:schemeClr val="tx2"/>
                </a:solidFill>
              </a:rPr>
              <a:t>Care, we hosted an online community event for Dying </a:t>
            </a:r>
            <a:r>
              <a:rPr lang="en-GB" i="0" dirty="0">
                <a:solidFill>
                  <a:schemeClr val="tx2"/>
                </a:solidFill>
              </a:rPr>
              <a:t>Matters Awareness Week to </a:t>
            </a:r>
            <a:r>
              <a:rPr lang="en-GB" i="0" dirty="0" smtClean="0">
                <a:solidFill>
                  <a:schemeClr val="tx2"/>
                </a:solidFill>
              </a:rPr>
              <a:t>encourage </a:t>
            </a:r>
            <a:r>
              <a:rPr lang="en-GB" i="0" dirty="0">
                <a:solidFill>
                  <a:schemeClr val="tx2"/>
                </a:solidFill>
              </a:rPr>
              <a:t>people to start their own 'what </a:t>
            </a:r>
            <a:r>
              <a:rPr lang="en-GB" i="0" dirty="0" smtClean="0">
                <a:solidFill>
                  <a:schemeClr val="tx2"/>
                </a:solidFill>
              </a:rPr>
              <a:t>matters </a:t>
            </a:r>
            <a:r>
              <a:rPr lang="en-GB" i="0" dirty="0">
                <a:solidFill>
                  <a:schemeClr val="tx2"/>
                </a:solidFill>
              </a:rPr>
              <a:t>to </a:t>
            </a:r>
            <a:r>
              <a:rPr lang="en-GB" i="0" dirty="0" smtClean="0">
                <a:solidFill>
                  <a:schemeClr val="tx2"/>
                </a:solidFill>
              </a:rPr>
              <a:t>me’ conversations.</a:t>
            </a:r>
          </a:p>
          <a:p>
            <a:pPr marL="285750" indent="-285750">
              <a:buFont typeface="Arial" panose="020B0604020202020204" pitchFamily="34" charset="0"/>
              <a:buChar char="•"/>
            </a:pPr>
            <a:endParaRPr lang="en-GB" i="0" dirty="0">
              <a:solidFill>
                <a:schemeClr val="tx2"/>
              </a:solidFill>
            </a:endParaRPr>
          </a:p>
          <a:p>
            <a:pPr marL="285750" indent="-285750">
              <a:buFont typeface="Arial" panose="020B0604020202020204" pitchFamily="34" charset="0"/>
              <a:buChar char="•"/>
            </a:pPr>
            <a:r>
              <a:rPr lang="en-GB" i="0" dirty="0" smtClean="0">
                <a:solidFill>
                  <a:schemeClr val="tx2"/>
                </a:solidFill>
              </a:rPr>
              <a:t>Panellist included:</a:t>
            </a:r>
          </a:p>
          <a:p>
            <a:pPr marL="285750" indent="-285750">
              <a:buFont typeface="Arial" panose="020B0604020202020204" pitchFamily="34" charset="0"/>
              <a:buChar char="•"/>
            </a:pPr>
            <a:endParaRPr lang="en-GB" i="0" dirty="0" smtClean="0">
              <a:solidFill>
                <a:schemeClr val="tx2"/>
              </a:solidFill>
            </a:endParaRPr>
          </a:p>
          <a:p>
            <a:pPr marL="555750" lvl="1" indent="-285750">
              <a:buFont typeface="Arial" panose="020B0604020202020204" pitchFamily="34" charset="0"/>
              <a:buChar char="•"/>
            </a:pPr>
            <a:r>
              <a:rPr lang="en-GB" i="0" dirty="0">
                <a:solidFill>
                  <a:srgbClr val="014C6B"/>
                </a:solidFill>
              </a:rPr>
              <a:t>Dr Julian Abel - Compassionate Communities UK Director </a:t>
            </a:r>
            <a:endParaRPr lang="en-GB" dirty="0">
              <a:solidFill>
                <a:srgbClr val="014C6B"/>
              </a:solidFill>
            </a:endParaRPr>
          </a:p>
          <a:p>
            <a:pPr marL="555750" lvl="1" indent="-285750">
              <a:buFont typeface="Arial" panose="020B0604020202020204" pitchFamily="34" charset="0"/>
              <a:buChar char="•"/>
            </a:pPr>
            <a:r>
              <a:rPr lang="en-GB" i="0" dirty="0">
                <a:solidFill>
                  <a:srgbClr val="014C6B"/>
                </a:solidFill>
              </a:rPr>
              <a:t>Dr Jo Brady - Palliative Consultant, North London Hospice </a:t>
            </a:r>
            <a:endParaRPr lang="en-GB" dirty="0">
              <a:solidFill>
                <a:srgbClr val="014C6B"/>
              </a:solidFill>
            </a:endParaRPr>
          </a:p>
          <a:p>
            <a:pPr marL="555750" lvl="1" indent="-285750">
              <a:buFont typeface="Arial" panose="020B0604020202020204" pitchFamily="34" charset="0"/>
              <a:buChar char="•"/>
            </a:pPr>
            <a:r>
              <a:rPr lang="en-GB" i="0" dirty="0">
                <a:solidFill>
                  <a:srgbClr val="014C6B"/>
                </a:solidFill>
              </a:rPr>
              <a:t>Dr Kathryn Mannix - Author, Advocate, Palliative Care </a:t>
            </a:r>
            <a:r>
              <a:rPr lang="en-GB" i="0" dirty="0" smtClean="0">
                <a:solidFill>
                  <a:srgbClr val="014C6B"/>
                </a:solidFill>
              </a:rPr>
              <a:t>Consultant</a:t>
            </a:r>
          </a:p>
          <a:p>
            <a:pPr lvl="1" indent="0">
              <a:buNone/>
            </a:pPr>
            <a:endParaRPr lang="en-GB" dirty="0">
              <a:solidFill>
                <a:srgbClr val="014C6B"/>
              </a:solidFill>
            </a:endParaRPr>
          </a:p>
          <a:p>
            <a:pPr marL="285750" indent="-285750">
              <a:buFont typeface="Arial" panose="020B0604020202020204" pitchFamily="34" charset="0"/>
              <a:buChar char="•"/>
            </a:pPr>
            <a:r>
              <a:rPr lang="en-GB" i="0" dirty="0" smtClean="0">
                <a:solidFill>
                  <a:srgbClr val="014C6B"/>
                </a:solidFill>
              </a:rPr>
              <a:t>The event was sold out – 100 tickets and approx. 60 people attended.</a:t>
            </a:r>
            <a:endParaRPr lang="en-GB" dirty="0"/>
          </a:p>
          <a:p>
            <a:pPr marL="555750" lvl="1" indent="-285750">
              <a:buFont typeface="Arial" panose="020B0604020202020204" pitchFamily="34" charset="0"/>
              <a:buChar char="•"/>
            </a:pPr>
            <a:endParaRPr lang="en-GB" dirty="0"/>
          </a:p>
          <a:p>
            <a:pPr marL="555750" lvl="1"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Tree>
    <p:extLst>
      <p:ext uri="{BB962C8B-B14F-4D97-AF65-F5344CB8AC3E}">
        <p14:creationId xmlns:p14="http://schemas.microsoft.com/office/powerpoint/2010/main" val="2982848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a:t>Dying Matters Awareness Week and Q&amp;A</a:t>
            </a:r>
          </a:p>
        </p:txBody>
      </p:sp>
      <p:sp>
        <p:nvSpPr>
          <p:cNvPr id="2" name="Rectangle 1"/>
          <p:cNvSpPr/>
          <p:nvPr/>
        </p:nvSpPr>
        <p:spPr>
          <a:xfrm>
            <a:off x="0" y="6154309"/>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15</a:t>
            </a:fld>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398320"/>
            <a:ext cx="7886700" cy="5152975"/>
          </a:xfrm>
        </p:spPr>
        <p:txBody>
          <a:bodyPr vert="horz" lIns="91440" tIns="45720" rIns="91440" bIns="45720" rtlCol="0" anchor="t">
            <a:normAutofit/>
          </a:bodyPr>
          <a:lstStyle/>
          <a:p>
            <a:pPr marL="555750" lvl="1" indent="-285750">
              <a:buFont typeface="Arial" panose="020B0604020202020204" pitchFamily="34" charset="0"/>
              <a:buChar char="•"/>
            </a:pPr>
            <a:endParaRPr lang="en-GB" dirty="0"/>
          </a:p>
          <a:p>
            <a:pPr marL="555750" lvl="1" indent="-285750">
              <a:buFont typeface="Arial" panose="020B0604020202020204" pitchFamily="34" charset="0"/>
              <a:buChar char="•"/>
            </a:pPr>
            <a:endParaRPr lang="en-GB" dirty="0"/>
          </a:p>
          <a:p>
            <a:pPr marL="555750" lvl="1"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pic>
        <p:nvPicPr>
          <p:cNvPr id="8" name="Picture 7"/>
          <p:cNvPicPr>
            <a:picLocks noChangeAspect="1"/>
          </p:cNvPicPr>
          <p:nvPr/>
        </p:nvPicPr>
        <p:blipFill rotWithShape="1">
          <a:blip r:embed="rId3"/>
          <a:srcRect l="30574" t="21507" r="40601" b="43747"/>
          <a:stretch/>
        </p:blipFill>
        <p:spPr>
          <a:xfrm>
            <a:off x="272143" y="1174026"/>
            <a:ext cx="4463143" cy="3026365"/>
          </a:xfrm>
          <a:prstGeom prst="rect">
            <a:avLst/>
          </a:prstGeom>
        </p:spPr>
      </p:pic>
      <p:pic>
        <p:nvPicPr>
          <p:cNvPr id="10" name="Picture 9"/>
          <p:cNvPicPr>
            <a:picLocks noChangeAspect="1"/>
          </p:cNvPicPr>
          <p:nvPr/>
        </p:nvPicPr>
        <p:blipFill rotWithShape="1">
          <a:blip r:embed="rId3"/>
          <a:srcRect l="30369" t="58171" r="40966" b="12089"/>
          <a:stretch/>
        </p:blipFill>
        <p:spPr>
          <a:xfrm>
            <a:off x="4391238" y="1384481"/>
            <a:ext cx="4634299" cy="2704634"/>
          </a:xfrm>
          <a:prstGeom prst="rect">
            <a:avLst/>
          </a:prstGeom>
        </p:spPr>
      </p:pic>
      <p:pic>
        <p:nvPicPr>
          <p:cNvPr id="9" name="Picture 8"/>
          <p:cNvPicPr>
            <a:picLocks noChangeAspect="1"/>
          </p:cNvPicPr>
          <p:nvPr/>
        </p:nvPicPr>
        <p:blipFill rotWithShape="1">
          <a:blip r:embed="rId4"/>
          <a:srcRect l="29879" t="33380" r="31550" b="34451"/>
          <a:stretch/>
        </p:blipFill>
        <p:spPr>
          <a:xfrm>
            <a:off x="1856503" y="4313409"/>
            <a:ext cx="5901403" cy="2669380"/>
          </a:xfrm>
          <a:prstGeom prst="rect">
            <a:avLst/>
          </a:prstGeom>
        </p:spPr>
      </p:pic>
    </p:spTree>
    <p:extLst>
      <p:ext uri="{BB962C8B-B14F-4D97-AF65-F5344CB8AC3E}">
        <p14:creationId xmlns:p14="http://schemas.microsoft.com/office/powerpoint/2010/main" val="4050137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a:t>Dying Matters Awareness Week and Q&amp;A</a:t>
            </a: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16</a:t>
            </a:fld>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398320"/>
            <a:ext cx="7886700" cy="5152975"/>
          </a:xfrm>
        </p:spPr>
        <p:txBody>
          <a:bodyPr vert="horz" lIns="91440" tIns="45720" rIns="91440" bIns="45720" rtlCol="0" anchor="t">
            <a:normAutofit/>
          </a:bodyPr>
          <a:lstStyle/>
          <a:p>
            <a:pPr marL="555750" lvl="1" indent="-285750" algn="just">
              <a:buFont typeface="Arial" panose="020B0604020202020204" pitchFamily="34" charset="0"/>
              <a:buChar char="•"/>
            </a:pPr>
            <a:r>
              <a:rPr lang="en-GB" sz="1600" dirty="0" smtClean="0">
                <a:solidFill>
                  <a:srgbClr val="014C6B"/>
                </a:solidFill>
              </a:rPr>
              <a:t>It </a:t>
            </a:r>
            <a:r>
              <a:rPr lang="en-GB" sz="1600" dirty="0">
                <a:solidFill>
                  <a:srgbClr val="014C6B"/>
                </a:solidFill>
              </a:rPr>
              <a:t>was a great and well-run event - thank you</a:t>
            </a:r>
            <a:r>
              <a:rPr lang="en-GB" sz="1600" dirty="0" smtClean="0">
                <a:solidFill>
                  <a:srgbClr val="014C6B"/>
                </a:solidFill>
              </a:rPr>
              <a:t>!</a:t>
            </a:r>
          </a:p>
          <a:p>
            <a:pPr marL="555750" lvl="1" indent="-285750" algn="just">
              <a:buFont typeface="Arial" panose="020B0604020202020204" pitchFamily="34" charset="0"/>
              <a:buChar char="•"/>
            </a:pPr>
            <a:endParaRPr lang="en-GB" sz="1600" dirty="0">
              <a:solidFill>
                <a:srgbClr val="014C6B"/>
              </a:solidFill>
            </a:endParaRPr>
          </a:p>
          <a:p>
            <a:pPr marL="555750" lvl="1" indent="-285750" algn="just">
              <a:buFont typeface="Arial" panose="020B0604020202020204" pitchFamily="34" charset="0"/>
              <a:buChar char="•"/>
            </a:pPr>
            <a:r>
              <a:rPr lang="en-GB" sz="1600" dirty="0" smtClean="0">
                <a:solidFill>
                  <a:srgbClr val="014C6B"/>
                </a:solidFill>
              </a:rPr>
              <a:t>Thanks </a:t>
            </a:r>
            <a:r>
              <a:rPr lang="en-GB" sz="1600" dirty="0">
                <a:solidFill>
                  <a:srgbClr val="014C6B"/>
                </a:solidFill>
              </a:rPr>
              <a:t>to </a:t>
            </a:r>
            <a:r>
              <a:rPr lang="en-GB" sz="1600" dirty="0" smtClean="0">
                <a:solidFill>
                  <a:srgbClr val="014C6B"/>
                </a:solidFill>
              </a:rPr>
              <a:t>the great </a:t>
            </a:r>
            <a:r>
              <a:rPr lang="en-GB" sz="1600" dirty="0">
                <a:solidFill>
                  <a:srgbClr val="014C6B"/>
                </a:solidFill>
              </a:rPr>
              <a:t>panel, thought-provoking discussion and sensitive facilitation</a:t>
            </a:r>
            <a:r>
              <a:rPr lang="en-GB" sz="1600" dirty="0" smtClean="0">
                <a:solidFill>
                  <a:srgbClr val="014C6B"/>
                </a:solidFill>
              </a:rPr>
              <a:t>.</a:t>
            </a:r>
          </a:p>
          <a:p>
            <a:pPr marL="555750" lvl="1" indent="-285750" algn="just">
              <a:buFont typeface="Arial" panose="020B0604020202020204" pitchFamily="34" charset="0"/>
              <a:buChar char="•"/>
            </a:pPr>
            <a:endParaRPr lang="en-GB" sz="1600" dirty="0">
              <a:solidFill>
                <a:srgbClr val="014C6B"/>
              </a:solidFill>
            </a:endParaRPr>
          </a:p>
          <a:p>
            <a:pPr marL="555750" lvl="1" indent="-285750" algn="just">
              <a:buFont typeface="Arial" panose="020B0604020202020204" pitchFamily="34" charset="0"/>
              <a:buChar char="•"/>
            </a:pPr>
            <a:r>
              <a:rPr lang="en-GB" sz="1600" dirty="0" smtClean="0">
                <a:solidFill>
                  <a:srgbClr val="014C6B"/>
                </a:solidFill>
              </a:rPr>
              <a:t>As </a:t>
            </a:r>
            <a:r>
              <a:rPr lang="en-GB" sz="1600" dirty="0">
                <a:solidFill>
                  <a:srgbClr val="014C6B"/>
                </a:solidFill>
              </a:rPr>
              <a:t>an online, even the timing and length was just right. I have attended events that have been far too long</a:t>
            </a:r>
            <a:r>
              <a:rPr lang="en-GB" sz="1600" dirty="0" smtClean="0">
                <a:solidFill>
                  <a:srgbClr val="014C6B"/>
                </a:solidFill>
              </a:rPr>
              <a:t>.</a:t>
            </a:r>
          </a:p>
          <a:p>
            <a:pPr marL="555750" lvl="1" indent="-285750" algn="just">
              <a:buFont typeface="Arial" panose="020B0604020202020204" pitchFamily="34" charset="0"/>
              <a:buChar char="•"/>
            </a:pPr>
            <a:endParaRPr lang="en-GB" sz="1600" dirty="0">
              <a:solidFill>
                <a:srgbClr val="014C6B"/>
              </a:solidFill>
            </a:endParaRPr>
          </a:p>
          <a:p>
            <a:pPr marL="555750" lvl="1" indent="-285750" algn="just">
              <a:buFont typeface="Arial" panose="020B0604020202020204" pitchFamily="34" charset="0"/>
              <a:buChar char="•"/>
            </a:pPr>
            <a:r>
              <a:rPr lang="en-GB" sz="1600" dirty="0" smtClean="0">
                <a:solidFill>
                  <a:srgbClr val="014C6B"/>
                </a:solidFill>
              </a:rPr>
              <a:t>Warm </a:t>
            </a:r>
            <a:r>
              <a:rPr lang="en-GB" sz="1600" dirty="0">
                <a:solidFill>
                  <a:srgbClr val="014C6B"/>
                </a:solidFill>
              </a:rPr>
              <a:t>and friendly presentation. Great guest speakers. Thank </a:t>
            </a:r>
            <a:r>
              <a:rPr lang="en-GB" sz="1600" dirty="0" smtClean="0">
                <a:solidFill>
                  <a:srgbClr val="014C6B"/>
                </a:solidFill>
              </a:rPr>
              <a:t>you.</a:t>
            </a:r>
          </a:p>
          <a:p>
            <a:pPr marL="555750" lvl="1" indent="-285750" algn="just">
              <a:buFont typeface="Arial" panose="020B0604020202020204" pitchFamily="34" charset="0"/>
              <a:buChar char="•"/>
            </a:pPr>
            <a:endParaRPr lang="en-GB" sz="1600" dirty="0">
              <a:solidFill>
                <a:srgbClr val="014C6B"/>
              </a:solidFill>
            </a:endParaRPr>
          </a:p>
          <a:p>
            <a:pPr marL="555750" lvl="1" indent="-285750" algn="just">
              <a:buFont typeface="Arial" panose="020B0604020202020204" pitchFamily="34" charset="0"/>
              <a:buChar char="•"/>
            </a:pPr>
            <a:r>
              <a:rPr lang="en-GB" sz="1600" dirty="0" smtClean="0">
                <a:solidFill>
                  <a:srgbClr val="014C6B"/>
                </a:solidFill>
              </a:rPr>
              <a:t>Thanks </a:t>
            </a:r>
            <a:r>
              <a:rPr lang="en-GB" sz="1600" dirty="0">
                <a:solidFill>
                  <a:srgbClr val="014C6B"/>
                </a:solidFill>
              </a:rPr>
              <a:t>for today's excellent event; questions were interesting and beautifully handled by the panel. You set a very inclusive tone, which I am sure contributed to people engaging with all that was discussed</a:t>
            </a:r>
            <a:r>
              <a:rPr lang="en-GB" sz="1600" dirty="0" smtClean="0">
                <a:solidFill>
                  <a:srgbClr val="014C6B"/>
                </a:solidFill>
              </a:rPr>
              <a:t>.</a:t>
            </a:r>
            <a:endParaRPr lang="en-GB" sz="1600" dirty="0">
              <a:solidFill>
                <a:srgbClr val="014C6B"/>
              </a:solidFill>
            </a:endParaRPr>
          </a:p>
          <a:p>
            <a:pPr marL="555750" lvl="1" indent="-285750" algn="just">
              <a:buFont typeface="Arial" panose="020B0604020202020204" pitchFamily="34" charset="0"/>
              <a:buChar char="•"/>
            </a:pPr>
            <a:endParaRPr lang="en-GB" sz="2000" dirty="0" smtClean="0">
              <a:solidFill>
                <a:srgbClr val="014C6B"/>
              </a:solidFill>
            </a:endParaRPr>
          </a:p>
          <a:p>
            <a:pPr marL="555750" lvl="1" indent="-285750" algn="just">
              <a:buFont typeface="Arial" panose="020B0604020202020204" pitchFamily="34" charset="0"/>
              <a:buChar char="•"/>
            </a:pPr>
            <a:r>
              <a:rPr lang="en-GB" sz="1600" dirty="0" smtClean="0">
                <a:solidFill>
                  <a:srgbClr val="014C6B"/>
                </a:solidFill>
              </a:rPr>
              <a:t>I </a:t>
            </a:r>
            <a:r>
              <a:rPr lang="en-GB" sz="1600" dirty="0">
                <a:solidFill>
                  <a:srgbClr val="014C6B"/>
                </a:solidFill>
              </a:rPr>
              <a:t>asked my 8yr old what makes a good life for him. It was extraordinary hearing what he wants. His vision was so clear. I will be exploring what matters to me more fully, then asking my parents and husband and sister </a:t>
            </a:r>
            <a:r>
              <a:rPr lang="en-GB" sz="1600" dirty="0" err="1" smtClean="0">
                <a:solidFill>
                  <a:srgbClr val="014C6B"/>
                </a:solidFill>
              </a:rPr>
              <a:t>ect</a:t>
            </a:r>
            <a:endParaRPr lang="en-GB" sz="1600" dirty="0">
              <a:solidFill>
                <a:srgbClr val="014C6B"/>
              </a:solidFill>
            </a:endParaRPr>
          </a:p>
          <a:p>
            <a:pPr marL="555750" lvl="1" indent="-285750">
              <a:buFont typeface="Arial" panose="020B0604020202020204" pitchFamily="34" charset="0"/>
              <a:buChar char="•"/>
            </a:pPr>
            <a:endParaRPr lang="en-GB" dirty="0"/>
          </a:p>
          <a:p>
            <a:pPr marL="555750" lvl="1"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47922" t="2452" b="-1"/>
          <a:stretch/>
        </p:blipFill>
        <p:spPr>
          <a:xfrm>
            <a:off x="8515350" y="5783027"/>
            <a:ext cx="536183" cy="1004332"/>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207571" y="1196037"/>
            <a:ext cx="506161" cy="1010315"/>
          </a:xfrm>
          <a:prstGeom prst="rect">
            <a:avLst/>
          </a:prstGeom>
        </p:spPr>
      </p:pic>
    </p:spTree>
    <p:extLst>
      <p:ext uri="{BB962C8B-B14F-4D97-AF65-F5344CB8AC3E}">
        <p14:creationId xmlns:p14="http://schemas.microsoft.com/office/powerpoint/2010/main" val="3923593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a:t>Long COVID Event and Q &amp; A</a:t>
            </a:r>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398320"/>
            <a:ext cx="7886700" cy="5152975"/>
          </a:xfrm>
        </p:spPr>
        <p:txBody>
          <a:bodyPr vert="horz" lIns="91440" tIns="45720" rIns="91440" bIns="45720" rtlCol="0" anchor="t">
            <a:normAutofit/>
          </a:bodyPr>
          <a:lstStyle/>
          <a:p>
            <a:pPr marL="285750" indent="-285750">
              <a:buFont typeface="Arial" panose="020B0604020202020204" pitchFamily="34" charset="0"/>
              <a:buChar char="•"/>
            </a:pPr>
            <a:r>
              <a:rPr lang="en-GB" i="0" dirty="0">
                <a:solidFill>
                  <a:schemeClr val="tx2"/>
                </a:solidFill>
              </a:rPr>
              <a:t>In June, together with Barnet COVID-19 Health Champions (Groundwork London</a:t>
            </a:r>
            <a:r>
              <a:rPr lang="en-GB" i="0" dirty="0" smtClean="0">
                <a:solidFill>
                  <a:schemeClr val="tx2"/>
                </a:solidFill>
              </a:rPr>
              <a:t>), </a:t>
            </a:r>
            <a:r>
              <a:rPr lang="en-GB" i="0" dirty="0">
                <a:solidFill>
                  <a:schemeClr val="tx2"/>
                </a:solidFill>
              </a:rPr>
              <a:t>we hosted an online community event to provide information and support for residents with Long COVID and a question and answer session. </a:t>
            </a:r>
            <a:endParaRPr lang="en-GB" i="0" dirty="0" smtClean="0">
              <a:solidFill>
                <a:schemeClr val="tx2"/>
              </a:solidFill>
            </a:endParaRPr>
          </a:p>
          <a:p>
            <a:pPr marL="285750" indent="-285750">
              <a:buFont typeface="Arial" panose="020B0604020202020204" pitchFamily="34" charset="0"/>
              <a:buChar char="•"/>
            </a:pPr>
            <a:endParaRPr lang="en-GB" sz="1050"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i="0" dirty="0">
                <a:solidFill>
                  <a:schemeClr val="tx2"/>
                </a:solidFill>
              </a:rPr>
              <a:t>Panellist included</a:t>
            </a:r>
            <a:r>
              <a:rPr lang="en-GB" i="0" dirty="0" smtClean="0">
                <a:solidFill>
                  <a:schemeClr val="tx2"/>
                </a:solidFill>
              </a:rPr>
              <a:t>:</a:t>
            </a:r>
          </a:p>
          <a:p>
            <a:pPr marL="285750" indent="-285750">
              <a:lnSpc>
                <a:spcPct val="150000"/>
              </a:lnSpc>
              <a:buClr>
                <a:schemeClr val="accent4"/>
              </a:buClr>
              <a:buFont typeface="Arial" panose="020B0604020202020204" pitchFamily="34" charset="0"/>
              <a:buChar char="•"/>
            </a:pPr>
            <a:endParaRPr lang="en-GB" sz="1050" i="0" dirty="0" smtClean="0">
              <a:solidFill>
                <a:srgbClr val="014C6B"/>
              </a:solidFill>
            </a:endParaRPr>
          </a:p>
          <a:p>
            <a:pPr marL="555750" lvl="1" indent="-285750">
              <a:buFont typeface="Arial" panose="020B0604020202020204" pitchFamily="34" charset="0"/>
              <a:buChar char="•"/>
            </a:pPr>
            <a:r>
              <a:rPr lang="en-GB" i="0" dirty="0" smtClean="0">
                <a:solidFill>
                  <a:schemeClr val="tx2"/>
                </a:solidFill>
              </a:rPr>
              <a:t>Dr </a:t>
            </a:r>
            <a:r>
              <a:rPr lang="en-GB" i="0" dirty="0">
                <a:solidFill>
                  <a:schemeClr val="tx2"/>
                </a:solidFill>
              </a:rPr>
              <a:t>Nick </a:t>
            </a:r>
            <a:r>
              <a:rPr lang="en-GB" i="0" dirty="0" err="1">
                <a:solidFill>
                  <a:schemeClr val="tx2"/>
                </a:solidFill>
              </a:rPr>
              <a:t>Dattani</a:t>
            </a:r>
            <a:r>
              <a:rPr lang="en-GB" i="0" dirty="0">
                <a:solidFill>
                  <a:schemeClr val="tx2"/>
                </a:solidFill>
              </a:rPr>
              <a:t>, GP Partner &amp; Clinical Lead NCL </a:t>
            </a:r>
            <a:r>
              <a:rPr lang="en-GB" i="0" dirty="0" smtClean="0">
                <a:solidFill>
                  <a:schemeClr val="tx2"/>
                </a:solidFill>
              </a:rPr>
              <a:t>CCG </a:t>
            </a:r>
          </a:p>
          <a:p>
            <a:pPr marL="555750" lvl="1" indent="-285750">
              <a:buFont typeface="Arial" panose="020B0604020202020204" pitchFamily="34" charset="0"/>
              <a:buChar char="•"/>
            </a:pPr>
            <a:r>
              <a:rPr lang="en-GB" i="0" dirty="0" smtClean="0">
                <a:solidFill>
                  <a:schemeClr val="tx2"/>
                </a:solidFill>
              </a:rPr>
              <a:t>Dan </a:t>
            </a:r>
            <a:r>
              <a:rPr lang="en-GB" i="0" dirty="0" err="1">
                <a:solidFill>
                  <a:schemeClr val="tx2"/>
                </a:solidFill>
              </a:rPr>
              <a:t>Windross</a:t>
            </a:r>
            <a:r>
              <a:rPr lang="en-GB" i="0" dirty="0">
                <a:solidFill>
                  <a:schemeClr val="tx2"/>
                </a:solidFill>
              </a:rPr>
              <a:t>, Assistant Director, Integration NCL </a:t>
            </a:r>
            <a:r>
              <a:rPr lang="en-GB" i="0" dirty="0" smtClean="0">
                <a:solidFill>
                  <a:schemeClr val="tx2"/>
                </a:solidFill>
              </a:rPr>
              <a:t>CCG</a:t>
            </a:r>
          </a:p>
          <a:p>
            <a:pPr marL="555750" lvl="1" indent="-285750">
              <a:buFont typeface="Arial" panose="020B0604020202020204" pitchFamily="34" charset="0"/>
              <a:buChar char="•"/>
            </a:pPr>
            <a:r>
              <a:rPr lang="en-GB" i="0" dirty="0" smtClean="0">
                <a:solidFill>
                  <a:schemeClr val="tx2"/>
                </a:solidFill>
              </a:rPr>
              <a:t>Kola </a:t>
            </a:r>
            <a:r>
              <a:rPr lang="en-GB" i="0" dirty="0" err="1">
                <a:solidFill>
                  <a:schemeClr val="tx2"/>
                </a:solidFill>
              </a:rPr>
              <a:t>Akinlabi</a:t>
            </a:r>
            <a:r>
              <a:rPr lang="en-GB" i="0" dirty="0">
                <a:solidFill>
                  <a:schemeClr val="tx2"/>
                </a:solidFill>
              </a:rPr>
              <a:t>, AHP Clinical Lead Long COVID, Clinical Specialist Respiratory Physiotherapist – Barnet CLCH NHS </a:t>
            </a:r>
            <a:r>
              <a:rPr lang="en-GB" i="0" dirty="0" smtClean="0">
                <a:solidFill>
                  <a:schemeClr val="tx2"/>
                </a:solidFill>
              </a:rPr>
              <a:t>Trust</a:t>
            </a:r>
          </a:p>
          <a:p>
            <a:pPr marL="555750" lvl="1" indent="-285750">
              <a:buFont typeface="Arial" panose="020B0604020202020204" pitchFamily="34" charset="0"/>
              <a:buChar char="•"/>
            </a:pPr>
            <a:endParaRPr lang="en-GB" dirty="0"/>
          </a:p>
          <a:p>
            <a:pPr marL="285750" indent="-285750">
              <a:buFont typeface="Arial" panose="020B0604020202020204" pitchFamily="34" charset="0"/>
              <a:buChar char="•"/>
            </a:pPr>
            <a:r>
              <a:rPr lang="en-GB" i="0" dirty="0">
                <a:solidFill>
                  <a:srgbClr val="014C6B"/>
                </a:solidFill>
              </a:rPr>
              <a:t>The event was sold out – 100 tickets and approx. 60 people attended.</a:t>
            </a:r>
          </a:p>
          <a:p>
            <a:pPr marL="555750" lvl="1" indent="-285750">
              <a:buFont typeface="Arial" panose="020B0604020202020204" pitchFamily="34" charset="0"/>
              <a:buChar char="•"/>
            </a:pPr>
            <a:endParaRPr lang="en-GB" i="0" dirty="0">
              <a:solidFill>
                <a:schemeClr val="tx2"/>
              </a:solidFill>
            </a:endParaRPr>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17</a:t>
            </a:fld>
            <a:endParaRPr lang="en-GB"/>
          </a:p>
        </p:txBody>
      </p:sp>
    </p:spTree>
    <p:extLst>
      <p:ext uri="{BB962C8B-B14F-4D97-AF65-F5344CB8AC3E}">
        <p14:creationId xmlns:p14="http://schemas.microsoft.com/office/powerpoint/2010/main" val="3773691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a:t>Long COVID Event and Q &amp; A</a:t>
            </a: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18</a:t>
            </a:fld>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398320"/>
            <a:ext cx="7886700" cy="5152975"/>
          </a:xfrm>
        </p:spPr>
        <p:txBody>
          <a:bodyPr vert="horz" lIns="91440" tIns="45720" rIns="91440" bIns="45720" rtlCol="0" anchor="t">
            <a:normAutofit/>
          </a:bodyPr>
          <a:lstStyle/>
          <a:p>
            <a:pPr lvl="0" algn="just"/>
            <a:r>
              <a:rPr lang="en-GB" i="0" dirty="0" smtClean="0">
                <a:solidFill>
                  <a:srgbClr val="014C6B"/>
                </a:solidFill>
              </a:rPr>
              <a:t>This event </a:t>
            </a:r>
            <a:r>
              <a:rPr lang="en-GB" i="0" dirty="0">
                <a:solidFill>
                  <a:srgbClr val="014C6B"/>
                </a:solidFill>
              </a:rPr>
              <a:t>was so informative and the panel were excellent</a:t>
            </a:r>
            <a:r>
              <a:rPr lang="en-GB" i="0" dirty="0" smtClean="0">
                <a:solidFill>
                  <a:srgbClr val="014C6B"/>
                </a:solidFill>
              </a:rPr>
              <a:t>.</a:t>
            </a:r>
          </a:p>
          <a:p>
            <a:pPr lvl="0" algn="just"/>
            <a:endParaRPr lang="en-GB" i="0" dirty="0">
              <a:solidFill>
                <a:srgbClr val="014C6B"/>
              </a:solidFill>
            </a:endParaRPr>
          </a:p>
          <a:p>
            <a:pPr lvl="0" algn="just"/>
            <a:r>
              <a:rPr lang="en-GB" i="0" dirty="0">
                <a:solidFill>
                  <a:srgbClr val="014C6B"/>
                </a:solidFill>
              </a:rPr>
              <a:t>Thank you it has been very interesting</a:t>
            </a:r>
            <a:r>
              <a:rPr lang="en-GB" i="0" dirty="0" smtClean="0">
                <a:solidFill>
                  <a:srgbClr val="014C6B"/>
                </a:solidFill>
              </a:rPr>
              <a:t>.</a:t>
            </a:r>
          </a:p>
          <a:p>
            <a:pPr lvl="0" algn="just"/>
            <a:endParaRPr lang="en-GB" i="0" dirty="0">
              <a:solidFill>
                <a:srgbClr val="014C6B"/>
              </a:solidFill>
            </a:endParaRPr>
          </a:p>
          <a:p>
            <a:pPr lvl="0" algn="just"/>
            <a:r>
              <a:rPr lang="en-GB" i="0" dirty="0">
                <a:solidFill>
                  <a:srgbClr val="014C6B"/>
                </a:solidFill>
              </a:rPr>
              <a:t>Thank you so much. It's been a really insightful and educative webinar</a:t>
            </a:r>
            <a:r>
              <a:rPr lang="en-GB" i="0" dirty="0" smtClean="0">
                <a:solidFill>
                  <a:srgbClr val="014C6B"/>
                </a:solidFill>
              </a:rPr>
              <a:t>.</a:t>
            </a:r>
          </a:p>
          <a:p>
            <a:pPr lvl="0" algn="just"/>
            <a:endParaRPr lang="en-GB" i="0" dirty="0">
              <a:solidFill>
                <a:srgbClr val="014C6B"/>
              </a:solidFill>
            </a:endParaRPr>
          </a:p>
          <a:p>
            <a:pPr lvl="0" algn="just"/>
            <a:r>
              <a:rPr lang="en-GB" i="0" dirty="0">
                <a:solidFill>
                  <a:srgbClr val="014C6B"/>
                </a:solidFill>
              </a:rPr>
              <a:t>Thank you for organising this webinar. It has been most informative and helpful. After having been ill for over 6 weeks, the paramedics took me to A&amp;E and the doctor there told me off for being there and wasting his time. At least now I know I am not imagining the </a:t>
            </a:r>
            <a:r>
              <a:rPr lang="en-GB" i="0" dirty="0" smtClean="0">
                <a:solidFill>
                  <a:srgbClr val="014C6B"/>
                </a:solidFill>
              </a:rPr>
              <a:t>symptoms.</a:t>
            </a:r>
          </a:p>
          <a:p>
            <a:pPr lvl="0" algn="just"/>
            <a:endParaRPr lang="en-GB" i="0" dirty="0">
              <a:solidFill>
                <a:srgbClr val="014C6B"/>
              </a:solidFill>
            </a:endParaRPr>
          </a:p>
          <a:p>
            <a:pPr lvl="0" algn="just"/>
            <a:r>
              <a:rPr lang="en-GB" i="0" dirty="0">
                <a:solidFill>
                  <a:srgbClr val="014C6B"/>
                </a:solidFill>
              </a:rPr>
              <a:t>Thank you Healthwatch Barnet for providing this useful information session and for taking </a:t>
            </a:r>
            <a:r>
              <a:rPr lang="en-GB" i="0" dirty="0" smtClean="0">
                <a:solidFill>
                  <a:srgbClr val="014C6B"/>
                </a:solidFill>
              </a:rPr>
              <a:t>Long COVID </a:t>
            </a:r>
            <a:r>
              <a:rPr lang="en-GB" i="0" dirty="0">
                <a:solidFill>
                  <a:srgbClr val="014C6B"/>
                </a:solidFill>
              </a:rPr>
              <a:t>seriously.  Please can you spread your passion elsewhere in the UK.  Thank you.</a:t>
            </a:r>
          </a:p>
          <a:p>
            <a:pPr marL="555750" lvl="1" indent="-285750">
              <a:buFont typeface="Arial" panose="020B0604020202020204" pitchFamily="34" charset="0"/>
              <a:buChar char="•"/>
            </a:pPr>
            <a:endParaRPr lang="en-GB" dirty="0"/>
          </a:p>
          <a:p>
            <a:pPr marL="555750" lvl="1"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47922" t="2452" b="-1"/>
          <a:stretch/>
        </p:blipFill>
        <p:spPr>
          <a:xfrm>
            <a:off x="8515350" y="5243290"/>
            <a:ext cx="536183" cy="1004332"/>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122489" y="1192213"/>
            <a:ext cx="506161" cy="1010315"/>
          </a:xfrm>
          <a:prstGeom prst="rect">
            <a:avLst/>
          </a:prstGeom>
        </p:spPr>
      </p:pic>
    </p:spTree>
    <p:extLst>
      <p:ext uri="{BB962C8B-B14F-4D97-AF65-F5344CB8AC3E}">
        <p14:creationId xmlns:p14="http://schemas.microsoft.com/office/powerpoint/2010/main" val="4055843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DDC5-B181-42E2-8D68-7C2E3F790424}"/>
              </a:ext>
            </a:extLst>
          </p:cNvPr>
          <p:cNvSpPr>
            <a:spLocks noGrp="1"/>
          </p:cNvSpPr>
          <p:nvPr>
            <p:ph type="title"/>
          </p:nvPr>
        </p:nvSpPr>
        <p:spPr>
          <a:xfrm>
            <a:off x="628650" y="2147956"/>
            <a:ext cx="7886700" cy="789140"/>
          </a:xfrm>
        </p:spPr>
        <p:txBody>
          <a:bodyPr/>
          <a:lstStyle/>
          <a:p>
            <a:r>
              <a:rPr lang="en-GB" dirty="0" smtClean="0"/>
              <a:t>Ongoing Projects</a:t>
            </a:r>
            <a:endParaRPr lang="en-GB"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59364"/>
          <a:stretch/>
        </p:blipFill>
        <p:spPr>
          <a:xfrm>
            <a:off x="6162897" y="818709"/>
            <a:ext cx="2481373" cy="252086"/>
          </a:xfrm>
          <a:prstGeom prst="rect">
            <a:avLst/>
          </a:prstGeom>
        </p:spPr>
      </p:pic>
      <p:pic>
        <p:nvPicPr>
          <p:cNvPr id="8" name="Picture 7">
            <a:extLst>
              <a:ext uri="{FF2B5EF4-FFF2-40B4-BE49-F238E27FC236}">
                <a16:creationId xmlns:a16="http://schemas.microsoft.com/office/drawing/2014/main" id="{E8412A11-5481-4B27-B477-9DEC119FE1FA}"/>
              </a:ext>
            </a:extLst>
          </p:cNvPr>
          <p:cNvPicPr>
            <a:picLocks noChangeAspect="1"/>
          </p:cNvPicPr>
          <p:nvPr/>
        </p:nvPicPr>
        <p:blipFill rotWithShape="1">
          <a:blip r:embed="rId4">
            <a:extLst>
              <a:ext uri="{28A0092B-C50C-407E-A947-70E740481C1C}">
                <a14:useLocalDpi xmlns:a14="http://schemas.microsoft.com/office/drawing/2010/main" val="0"/>
              </a:ext>
            </a:extLst>
          </a:blip>
          <a:srcRect t="26405" b="25880"/>
          <a:stretch/>
        </p:blipFill>
        <p:spPr>
          <a:xfrm>
            <a:off x="-116959" y="5585474"/>
            <a:ext cx="2666907" cy="1272526"/>
          </a:xfrm>
          <a:prstGeom prst="rect">
            <a:avLst/>
          </a:prstGeom>
        </p:spPr>
      </p:pic>
      <p:sp>
        <p:nvSpPr>
          <p:cNvPr id="9" name="Rectangle 8"/>
          <p:cNvSpPr/>
          <p:nvPr/>
        </p:nvSpPr>
        <p:spPr>
          <a:xfrm>
            <a:off x="628650" y="3349375"/>
            <a:ext cx="4847476" cy="1777429"/>
          </a:xfrm>
          <a:prstGeom prst="rect">
            <a:avLst/>
          </a:prstGeom>
          <a:solidFill>
            <a:srgbClr val="014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7822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DDC5-B181-42E2-8D68-7C2E3F790424}"/>
              </a:ext>
            </a:extLst>
          </p:cNvPr>
          <p:cNvSpPr>
            <a:spLocks noGrp="1"/>
          </p:cNvSpPr>
          <p:nvPr>
            <p:ph type="title"/>
          </p:nvPr>
        </p:nvSpPr>
        <p:spPr>
          <a:xfrm>
            <a:off x="628650" y="2147956"/>
            <a:ext cx="7886700" cy="789140"/>
          </a:xfrm>
        </p:spPr>
        <p:txBody>
          <a:bodyPr/>
          <a:lstStyle/>
          <a:p>
            <a:r>
              <a:rPr lang="en-GB" dirty="0" smtClean="0"/>
              <a:t>Recently Completed Projects</a:t>
            </a:r>
            <a:endParaRPr lang="en-GB"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59364"/>
          <a:stretch/>
        </p:blipFill>
        <p:spPr>
          <a:xfrm>
            <a:off x="6162897" y="818709"/>
            <a:ext cx="2481373" cy="252086"/>
          </a:xfrm>
          <a:prstGeom prst="rect">
            <a:avLst/>
          </a:prstGeom>
        </p:spPr>
      </p:pic>
      <p:pic>
        <p:nvPicPr>
          <p:cNvPr id="8" name="Picture 7">
            <a:extLst>
              <a:ext uri="{FF2B5EF4-FFF2-40B4-BE49-F238E27FC236}">
                <a16:creationId xmlns:a16="http://schemas.microsoft.com/office/drawing/2014/main" id="{E8412A11-5481-4B27-B477-9DEC119FE1FA}"/>
              </a:ext>
            </a:extLst>
          </p:cNvPr>
          <p:cNvPicPr>
            <a:picLocks noChangeAspect="1"/>
          </p:cNvPicPr>
          <p:nvPr/>
        </p:nvPicPr>
        <p:blipFill rotWithShape="1">
          <a:blip r:embed="rId4">
            <a:extLst>
              <a:ext uri="{28A0092B-C50C-407E-A947-70E740481C1C}">
                <a14:useLocalDpi xmlns:a14="http://schemas.microsoft.com/office/drawing/2010/main" val="0"/>
              </a:ext>
            </a:extLst>
          </a:blip>
          <a:srcRect t="26405" b="25880"/>
          <a:stretch/>
        </p:blipFill>
        <p:spPr>
          <a:xfrm>
            <a:off x="-116959" y="5585474"/>
            <a:ext cx="2666907" cy="1272526"/>
          </a:xfrm>
          <a:prstGeom prst="rect">
            <a:avLst/>
          </a:prstGeom>
        </p:spPr>
      </p:pic>
      <p:sp>
        <p:nvSpPr>
          <p:cNvPr id="9" name="Rectangle 8"/>
          <p:cNvSpPr/>
          <p:nvPr/>
        </p:nvSpPr>
        <p:spPr>
          <a:xfrm>
            <a:off x="628650" y="3349375"/>
            <a:ext cx="4847476" cy="1777429"/>
          </a:xfrm>
          <a:prstGeom prst="rect">
            <a:avLst/>
          </a:prstGeom>
          <a:solidFill>
            <a:srgbClr val="014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81761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a:xfrm>
            <a:off x="628649" y="627065"/>
            <a:ext cx="8270801" cy="808032"/>
          </a:xfrm>
        </p:spPr>
        <p:txBody>
          <a:bodyPr>
            <a:normAutofit fontScale="90000"/>
          </a:bodyPr>
          <a:lstStyle/>
          <a:p>
            <a:pPr fontAlgn="base"/>
            <a:r>
              <a:rPr lang="en-GB" dirty="0" smtClean="0"/>
              <a:t>Accessing GPs through Remote Consultations Project</a:t>
            </a:r>
            <a:endParaRPr lang="en-GB" dirty="0"/>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031081"/>
            <a:ext cx="7886700" cy="5323375"/>
          </a:xfrm>
        </p:spPr>
        <p:txBody>
          <a:bodyPr vert="horz" lIns="91440" tIns="45720" rIns="91440" bIns="45720" rtlCol="0" anchor="t">
            <a:noAutofit/>
          </a:bodyPr>
          <a:lstStyle/>
          <a:p>
            <a:pPr marL="285750" indent="-285750">
              <a:lnSpc>
                <a:spcPct val="150000"/>
              </a:lnSpc>
              <a:buClr>
                <a:schemeClr val="accent4"/>
              </a:buClr>
              <a:buFont typeface="Arial" panose="020B0604020202020204" pitchFamily="34" charset="0"/>
              <a:buChar char="•"/>
            </a:pPr>
            <a:r>
              <a:rPr lang="en-GB" sz="1600" i="0" dirty="0" smtClean="0">
                <a:solidFill>
                  <a:srgbClr val="014C6B"/>
                </a:solidFill>
              </a:rPr>
              <a:t>COVID-19 has accelerated </a:t>
            </a:r>
            <a:r>
              <a:rPr lang="en-GB" sz="1600" i="0" dirty="0">
                <a:solidFill>
                  <a:srgbClr val="014C6B"/>
                </a:solidFill>
              </a:rPr>
              <a:t>the use of digital technology in health and social care </a:t>
            </a:r>
            <a:r>
              <a:rPr lang="en-GB" sz="1600" i="0" dirty="0" smtClean="0">
                <a:solidFill>
                  <a:srgbClr val="014C6B"/>
                </a:solidFill>
              </a:rPr>
              <a:t>services.</a:t>
            </a:r>
          </a:p>
          <a:p>
            <a:pPr marL="285750" indent="-285750">
              <a:lnSpc>
                <a:spcPct val="150000"/>
              </a:lnSpc>
              <a:buClr>
                <a:schemeClr val="accent4"/>
              </a:buClr>
              <a:buFont typeface="Arial" panose="020B0604020202020204" pitchFamily="34" charset="0"/>
              <a:buChar char="•"/>
            </a:pPr>
            <a:endParaRPr lang="en-GB" sz="1000"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sz="1600" i="0" dirty="0" smtClean="0">
                <a:solidFill>
                  <a:srgbClr val="014C6B"/>
                </a:solidFill>
              </a:rPr>
              <a:t>Digital healthcare has already been planned prior to COVID – NHS LTP</a:t>
            </a:r>
          </a:p>
          <a:p>
            <a:pPr marL="285750" indent="-285750">
              <a:lnSpc>
                <a:spcPct val="150000"/>
              </a:lnSpc>
              <a:buClr>
                <a:schemeClr val="accent4"/>
              </a:buClr>
              <a:buFont typeface="Arial" panose="020B0604020202020204" pitchFamily="34" charset="0"/>
              <a:buChar char="•"/>
            </a:pPr>
            <a:endParaRPr lang="en-GB" sz="1000"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sz="1600" i="0" dirty="0" smtClean="0">
                <a:solidFill>
                  <a:srgbClr val="014C6B"/>
                </a:solidFill>
              </a:rPr>
              <a:t>There are pros and cons to accessing your GP/Nurse remotely. </a:t>
            </a:r>
          </a:p>
          <a:p>
            <a:pPr marL="285750" indent="-285750">
              <a:lnSpc>
                <a:spcPct val="150000"/>
              </a:lnSpc>
              <a:buClr>
                <a:schemeClr val="accent4"/>
              </a:buClr>
              <a:buFont typeface="Arial" panose="020B0604020202020204" pitchFamily="34" charset="0"/>
              <a:buChar char="•"/>
            </a:pPr>
            <a:endParaRPr lang="en-GB" sz="1000"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sz="1600" i="0" dirty="0" smtClean="0">
                <a:solidFill>
                  <a:srgbClr val="014C6B"/>
                </a:solidFill>
              </a:rPr>
              <a:t>We have been </a:t>
            </a:r>
            <a:r>
              <a:rPr lang="en-GB" sz="1600" i="0" dirty="0" smtClean="0">
                <a:solidFill>
                  <a:srgbClr val="014C6B"/>
                </a:solidFill>
              </a:rPr>
              <a:t>gaining </a:t>
            </a:r>
            <a:r>
              <a:rPr lang="en-GB" sz="1600" i="0" dirty="0" smtClean="0">
                <a:solidFill>
                  <a:srgbClr val="014C6B"/>
                </a:solidFill>
              </a:rPr>
              <a:t>insight </a:t>
            </a:r>
            <a:r>
              <a:rPr lang="en-GB" sz="1600" i="0" dirty="0" smtClean="0">
                <a:solidFill>
                  <a:srgbClr val="014C6B"/>
                </a:solidFill>
              </a:rPr>
              <a:t>about</a:t>
            </a:r>
            <a:r>
              <a:rPr lang="en-GB" sz="1600" i="0" dirty="0" smtClean="0">
                <a:solidFill>
                  <a:srgbClr val="014C6B"/>
                </a:solidFill>
              </a:rPr>
              <a:t> </a:t>
            </a:r>
            <a:r>
              <a:rPr lang="en-GB" sz="1600" i="0" dirty="0" smtClean="0">
                <a:solidFill>
                  <a:srgbClr val="014C6B"/>
                </a:solidFill>
              </a:rPr>
              <a:t>people’s experience of </a:t>
            </a:r>
            <a:r>
              <a:rPr lang="en-GB" sz="1600" i="0" dirty="0">
                <a:solidFill>
                  <a:srgbClr val="014C6B"/>
                </a:solidFill>
              </a:rPr>
              <a:t>accessing and using </a:t>
            </a:r>
            <a:r>
              <a:rPr lang="en-GB" sz="1600" i="0" dirty="0" smtClean="0">
                <a:solidFill>
                  <a:srgbClr val="014C6B"/>
                </a:solidFill>
              </a:rPr>
              <a:t>GP practices remotely since Q1 2021.</a:t>
            </a:r>
          </a:p>
          <a:p>
            <a:pPr marL="285750" indent="-285750">
              <a:lnSpc>
                <a:spcPct val="150000"/>
              </a:lnSpc>
              <a:buClr>
                <a:schemeClr val="accent4"/>
              </a:buClr>
              <a:buFont typeface="Arial" panose="020B0604020202020204" pitchFamily="34" charset="0"/>
              <a:buChar char="•"/>
            </a:pPr>
            <a:endParaRPr lang="en-GB" sz="1000"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sz="1600" i="0" dirty="0" smtClean="0">
                <a:solidFill>
                  <a:srgbClr val="014C6B"/>
                </a:solidFill>
              </a:rPr>
              <a:t>We have engaged with over 250 residents through 1-2-1, focus groups and an online survey. The largest Healthwatch Barnet project under Inclusion Barnet.</a:t>
            </a:r>
          </a:p>
          <a:p>
            <a:pPr marL="285750" indent="-285750">
              <a:lnSpc>
                <a:spcPct val="150000"/>
              </a:lnSpc>
              <a:buClr>
                <a:schemeClr val="accent4"/>
              </a:buClr>
              <a:buFont typeface="Arial" panose="020B0604020202020204" pitchFamily="34" charset="0"/>
              <a:buChar char="•"/>
            </a:pPr>
            <a:endParaRPr lang="en-GB" sz="800"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sz="1600" i="0" dirty="0">
                <a:solidFill>
                  <a:srgbClr val="014C6B"/>
                </a:solidFill>
              </a:rPr>
              <a:t>Final report is due at the end of July 2021</a:t>
            </a:r>
            <a:r>
              <a:rPr lang="en-GB" sz="1600" i="0" dirty="0" smtClean="0">
                <a:solidFill>
                  <a:srgbClr val="014C6B"/>
                </a:solidFill>
              </a:rPr>
              <a:t>.</a:t>
            </a:r>
          </a:p>
          <a:p>
            <a:pPr marL="285750" indent="-285750">
              <a:lnSpc>
                <a:spcPct val="150000"/>
              </a:lnSpc>
              <a:buClr>
                <a:schemeClr val="accent4"/>
              </a:buClr>
              <a:buFont typeface="Arial" panose="020B0604020202020204" pitchFamily="34" charset="0"/>
              <a:buChar char="•"/>
            </a:pPr>
            <a:r>
              <a:rPr lang="en-GB" sz="1600" i="0" dirty="0" smtClean="0">
                <a:solidFill>
                  <a:srgbClr val="014C6B"/>
                </a:solidFill>
              </a:rPr>
              <a:t>www.research.net/r/RemoteConsultationsHWB</a:t>
            </a:r>
            <a:endParaRPr lang="en-GB" sz="1600" i="0" dirty="0">
              <a:solidFill>
                <a:srgbClr val="014C6B"/>
              </a:solidFill>
            </a:endParaRPr>
          </a:p>
        </p:txBody>
      </p:sp>
      <p:sp>
        <p:nvSpPr>
          <p:cNvPr id="3" name="Slide Number Placeholder 2"/>
          <p:cNvSpPr>
            <a:spLocks noGrp="1"/>
          </p:cNvSpPr>
          <p:nvPr>
            <p:ph type="sldNum" sz="quarter" idx="4"/>
          </p:nvPr>
        </p:nvSpPr>
        <p:spPr/>
        <p:txBody>
          <a:bodyPr/>
          <a:lstStyle/>
          <a:p>
            <a:fld id="{70B34621-F0A5-416A-B63E-56B2B9AFE613}" type="slidenum">
              <a:rPr lang="en-GB" smtClean="0"/>
              <a:t>20</a:t>
            </a:fld>
            <a:endParaRPr lang="en-GB"/>
          </a:p>
        </p:txBody>
      </p:sp>
    </p:spTree>
    <p:extLst>
      <p:ext uri="{BB962C8B-B14F-4D97-AF65-F5344CB8AC3E}">
        <p14:creationId xmlns:p14="http://schemas.microsoft.com/office/powerpoint/2010/main" val="428777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lstStyle/>
          <a:p>
            <a:r>
              <a:rPr lang="en-GB" dirty="0" smtClean="0"/>
              <a:t>Long COVID Project</a:t>
            </a:r>
            <a:endParaRPr lang="en-GB" dirty="0"/>
          </a:p>
        </p:txBody>
      </p:sp>
      <p:sp>
        <p:nvSpPr>
          <p:cNvPr id="3" name="Slide Number Placeholder 2"/>
          <p:cNvSpPr>
            <a:spLocks noGrp="1"/>
          </p:cNvSpPr>
          <p:nvPr>
            <p:ph type="sldNum" sz="quarter" idx="4"/>
          </p:nvPr>
        </p:nvSpPr>
        <p:spPr/>
        <p:txBody>
          <a:bodyPr/>
          <a:lstStyle/>
          <a:p>
            <a:fld id="{70B34621-F0A5-416A-B63E-56B2B9AFE613}" type="slidenum">
              <a:rPr lang="en-GB" smtClean="0"/>
              <a:t>21</a:t>
            </a:fld>
            <a:endParaRPr lang="en-GB"/>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49" y="1435096"/>
            <a:ext cx="8063287" cy="5305945"/>
          </a:xfrm>
        </p:spPr>
        <p:txBody>
          <a:bodyPr vert="horz" lIns="91440" tIns="45720" rIns="91440" bIns="45720" rtlCol="0" anchor="t">
            <a:normAutofit fontScale="92500"/>
          </a:bodyPr>
          <a:lstStyle/>
          <a:p>
            <a:pPr marL="285750" lvl="0" indent="-285750">
              <a:buClr>
                <a:schemeClr val="accent4"/>
              </a:buClr>
              <a:buFont typeface="Arial" panose="020B0604020202020204" pitchFamily="34" charset="0"/>
              <a:buChar char="•"/>
            </a:pPr>
            <a:r>
              <a:rPr lang="en-GB" i="0" dirty="0">
                <a:solidFill>
                  <a:schemeClr val="tx2"/>
                </a:solidFill>
              </a:rPr>
              <a:t>Recent </a:t>
            </a:r>
            <a:r>
              <a:rPr lang="en-GB" i="0" dirty="0" smtClean="0">
                <a:solidFill>
                  <a:schemeClr val="tx2"/>
                </a:solidFill>
              </a:rPr>
              <a:t>data from </a:t>
            </a:r>
            <a:r>
              <a:rPr lang="en-GB" i="0" dirty="0">
                <a:solidFill>
                  <a:schemeClr val="tx2"/>
                </a:solidFill>
              </a:rPr>
              <a:t>ONS has shown 1 million people are self-reported to be suffering from long COVID that is impacting their daily lives</a:t>
            </a:r>
            <a:r>
              <a:rPr lang="en-GB" i="0" dirty="0" smtClean="0">
                <a:solidFill>
                  <a:schemeClr val="tx2"/>
                </a:solidFill>
              </a:rPr>
              <a:t>. The </a:t>
            </a:r>
            <a:r>
              <a:rPr lang="en-GB" i="0" dirty="0">
                <a:solidFill>
                  <a:schemeClr val="tx2"/>
                </a:solidFill>
              </a:rPr>
              <a:t>CCG anticipates, using national data, the prevalence </a:t>
            </a:r>
            <a:r>
              <a:rPr lang="en-GB" i="0" dirty="0" smtClean="0">
                <a:solidFill>
                  <a:schemeClr val="tx2"/>
                </a:solidFill>
              </a:rPr>
              <a:t>in the </a:t>
            </a:r>
            <a:r>
              <a:rPr lang="en-GB" i="0" dirty="0">
                <a:solidFill>
                  <a:schemeClr val="tx2"/>
                </a:solidFill>
              </a:rPr>
              <a:t>NCL area is approximately 14,000 people.</a:t>
            </a:r>
          </a:p>
          <a:p>
            <a:pPr marL="285750" lvl="0" indent="-285750">
              <a:buClr>
                <a:schemeClr val="accent4"/>
              </a:buClr>
              <a:buFont typeface="Arial" panose="020B0604020202020204" pitchFamily="34" charset="0"/>
              <a:buChar char="•"/>
            </a:pPr>
            <a:endParaRPr lang="en-GB" i="0" dirty="0">
              <a:solidFill>
                <a:schemeClr val="tx2"/>
              </a:solidFill>
            </a:endParaRPr>
          </a:p>
          <a:p>
            <a:pPr marL="285750" indent="-285750">
              <a:buClr>
                <a:schemeClr val="accent4"/>
              </a:buClr>
              <a:buFont typeface="Arial" panose="020B0604020202020204" pitchFamily="34" charset="0"/>
              <a:buChar char="•"/>
            </a:pPr>
            <a:r>
              <a:rPr lang="en-GB" i="0" dirty="0" smtClean="0">
                <a:solidFill>
                  <a:schemeClr val="tx2"/>
                </a:solidFill>
              </a:rPr>
              <a:t>Given </a:t>
            </a:r>
            <a:r>
              <a:rPr lang="en-GB" i="0" dirty="0">
                <a:solidFill>
                  <a:schemeClr val="tx2"/>
                </a:solidFill>
              </a:rPr>
              <a:t>the </a:t>
            </a:r>
            <a:r>
              <a:rPr lang="en-GB" i="0" dirty="0" smtClean="0">
                <a:solidFill>
                  <a:schemeClr val="tx2"/>
                </a:solidFill>
              </a:rPr>
              <a:t>novelty of the condition, in May 2021 we started a project to gain insight </a:t>
            </a:r>
            <a:r>
              <a:rPr lang="en-GB" i="0" dirty="0" smtClean="0">
                <a:solidFill>
                  <a:schemeClr val="tx2"/>
                </a:solidFill>
              </a:rPr>
              <a:t>into</a:t>
            </a:r>
            <a:r>
              <a:rPr lang="en-GB" i="0" dirty="0" smtClean="0">
                <a:solidFill>
                  <a:schemeClr val="tx2"/>
                </a:solidFill>
              </a:rPr>
              <a:t> </a:t>
            </a:r>
            <a:r>
              <a:rPr lang="en-GB" i="0" dirty="0" smtClean="0">
                <a:solidFill>
                  <a:schemeClr val="tx2"/>
                </a:solidFill>
              </a:rPr>
              <a:t>people’s experience of long COVID and the support availability locally, and </a:t>
            </a:r>
            <a:r>
              <a:rPr lang="en-GB" i="0" dirty="0">
                <a:solidFill>
                  <a:schemeClr val="tx2"/>
                </a:solidFill>
              </a:rPr>
              <a:t>identify if there are any gaps/areas of improvement within the long COVID pathway and feed that back into the CCG</a:t>
            </a:r>
            <a:r>
              <a:rPr lang="en-GB" i="0" dirty="0" smtClean="0">
                <a:solidFill>
                  <a:schemeClr val="tx2"/>
                </a:solidFill>
              </a:rPr>
              <a:t>.</a:t>
            </a:r>
          </a:p>
          <a:p>
            <a:pPr marL="285750" indent="-285750">
              <a:buClr>
                <a:schemeClr val="accent4"/>
              </a:buClr>
              <a:buFont typeface="Arial" panose="020B0604020202020204" pitchFamily="34" charset="0"/>
              <a:buChar char="•"/>
            </a:pPr>
            <a:endParaRPr lang="en-GB" i="0" dirty="0">
              <a:solidFill>
                <a:schemeClr val="tx2"/>
              </a:solidFill>
            </a:endParaRPr>
          </a:p>
          <a:p>
            <a:pPr marL="285750" indent="-285750">
              <a:buClr>
                <a:schemeClr val="accent4"/>
              </a:buClr>
              <a:buFont typeface="Arial" panose="020B0604020202020204" pitchFamily="34" charset="0"/>
              <a:buChar char="•"/>
            </a:pPr>
            <a:r>
              <a:rPr lang="en-GB" i="0" dirty="0" smtClean="0">
                <a:solidFill>
                  <a:schemeClr val="tx2"/>
                </a:solidFill>
              </a:rPr>
              <a:t>In June we hosted an online event with local health </a:t>
            </a:r>
            <a:r>
              <a:rPr lang="en-GB" i="0" dirty="0" smtClean="0">
                <a:solidFill>
                  <a:schemeClr val="tx2"/>
                </a:solidFill>
              </a:rPr>
              <a:t>leaders </a:t>
            </a:r>
            <a:r>
              <a:rPr lang="en-GB" i="0" dirty="0" smtClean="0">
                <a:solidFill>
                  <a:schemeClr val="tx2"/>
                </a:solidFill>
              </a:rPr>
              <a:t>and the Barnet COVID-19 Health Champions and engaged with </a:t>
            </a:r>
            <a:r>
              <a:rPr lang="en-GB" i="0" dirty="0" smtClean="0">
                <a:solidFill>
                  <a:schemeClr val="tx2"/>
                </a:solidFill>
              </a:rPr>
              <a:t>approx. </a:t>
            </a:r>
            <a:r>
              <a:rPr lang="en-GB" i="0" dirty="0" smtClean="0">
                <a:solidFill>
                  <a:schemeClr val="tx2"/>
                </a:solidFill>
              </a:rPr>
              <a:t>55/60 people. We have also started to collect insight through 1-2-1 interviews and an online survey and have engaged with an additional 25 more residents using those </a:t>
            </a:r>
            <a:r>
              <a:rPr lang="en-GB" i="0" dirty="0">
                <a:solidFill>
                  <a:schemeClr val="tx2"/>
                </a:solidFill>
              </a:rPr>
              <a:t>channels. </a:t>
            </a:r>
            <a:r>
              <a:rPr lang="en-GB" i="0" dirty="0" smtClean="0">
                <a:solidFill>
                  <a:schemeClr val="tx2"/>
                </a:solidFill>
              </a:rPr>
              <a:t>Expected completion August.</a:t>
            </a:r>
          </a:p>
          <a:p>
            <a:pPr marL="285750" indent="-285750">
              <a:buClr>
                <a:schemeClr val="accent4"/>
              </a:buClr>
              <a:buFont typeface="Arial" panose="020B0604020202020204" pitchFamily="34" charset="0"/>
              <a:buChar char="•"/>
            </a:pPr>
            <a:endParaRPr lang="en-GB" i="0" dirty="0" smtClean="0">
              <a:solidFill>
                <a:schemeClr val="tx2"/>
              </a:solidFill>
            </a:endParaRPr>
          </a:p>
          <a:p>
            <a:pPr marL="285750" indent="-285750">
              <a:buClr>
                <a:schemeClr val="accent4"/>
              </a:buClr>
              <a:buFont typeface="Arial" panose="020B0604020202020204" pitchFamily="34" charset="0"/>
              <a:buChar char="•"/>
            </a:pPr>
            <a:r>
              <a:rPr lang="en-GB" i="0" dirty="0" smtClean="0">
                <a:solidFill>
                  <a:schemeClr val="tx2"/>
                </a:solidFill>
              </a:rPr>
              <a:t>We will also be working with all 5 NCL HW’s on </a:t>
            </a:r>
            <a:r>
              <a:rPr lang="en-GB" i="0" dirty="0" smtClean="0">
                <a:solidFill>
                  <a:schemeClr val="tx2"/>
                </a:solidFill>
              </a:rPr>
              <a:t>an </a:t>
            </a:r>
            <a:r>
              <a:rPr lang="en-GB" i="0" dirty="0" smtClean="0">
                <a:solidFill>
                  <a:schemeClr val="tx2"/>
                </a:solidFill>
              </a:rPr>
              <a:t>NCL wide Long COVID Project. Q2 start and the </a:t>
            </a:r>
            <a:r>
              <a:rPr lang="en-GB" i="0" dirty="0" smtClean="0">
                <a:solidFill>
                  <a:schemeClr val="tx2"/>
                </a:solidFill>
              </a:rPr>
              <a:t>expected </a:t>
            </a:r>
            <a:r>
              <a:rPr lang="en-GB" i="0" dirty="0" smtClean="0">
                <a:solidFill>
                  <a:schemeClr val="tx2"/>
                </a:solidFill>
              </a:rPr>
              <a:t>completion is December.</a:t>
            </a:r>
            <a:endParaRPr lang="en-GB" i="0" dirty="0">
              <a:solidFill>
                <a:schemeClr val="tx2"/>
              </a:solidFill>
            </a:endParaRPr>
          </a:p>
          <a:p>
            <a:pPr marL="285750" indent="-285750">
              <a:buFont typeface="Arial" panose="020B0604020202020204" pitchFamily="34" charset="0"/>
              <a:buChar char="•"/>
            </a:pPr>
            <a:endParaRPr lang="en-GB" i="0" dirty="0" smtClean="0">
              <a:solidFill>
                <a:schemeClr val="tx2"/>
              </a:solidFill>
            </a:endParaRPr>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Tree>
    <p:extLst>
      <p:ext uri="{BB962C8B-B14F-4D97-AF65-F5344CB8AC3E}">
        <p14:creationId xmlns:p14="http://schemas.microsoft.com/office/powerpoint/2010/main" val="2055891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DDC5-B181-42E2-8D68-7C2E3F790424}"/>
              </a:ext>
            </a:extLst>
          </p:cNvPr>
          <p:cNvSpPr>
            <a:spLocks noGrp="1"/>
          </p:cNvSpPr>
          <p:nvPr>
            <p:ph type="title"/>
          </p:nvPr>
        </p:nvSpPr>
        <p:spPr>
          <a:xfrm>
            <a:off x="628650" y="2147956"/>
            <a:ext cx="7886700" cy="789140"/>
          </a:xfrm>
        </p:spPr>
        <p:txBody>
          <a:bodyPr/>
          <a:lstStyle/>
          <a:p>
            <a:r>
              <a:rPr lang="en-GB" dirty="0" smtClean="0"/>
              <a:t>Q2 Started Projects</a:t>
            </a:r>
            <a:endParaRPr lang="en-GB"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59364"/>
          <a:stretch/>
        </p:blipFill>
        <p:spPr>
          <a:xfrm>
            <a:off x="6162897" y="818709"/>
            <a:ext cx="2481373" cy="252086"/>
          </a:xfrm>
          <a:prstGeom prst="rect">
            <a:avLst/>
          </a:prstGeom>
        </p:spPr>
      </p:pic>
      <p:pic>
        <p:nvPicPr>
          <p:cNvPr id="8" name="Picture 7">
            <a:extLst>
              <a:ext uri="{FF2B5EF4-FFF2-40B4-BE49-F238E27FC236}">
                <a16:creationId xmlns:a16="http://schemas.microsoft.com/office/drawing/2014/main" id="{E8412A11-5481-4B27-B477-9DEC119FE1FA}"/>
              </a:ext>
            </a:extLst>
          </p:cNvPr>
          <p:cNvPicPr>
            <a:picLocks noChangeAspect="1"/>
          </p:cNvPicPr>
          <p:nvPr/>
        </p:nvPicPr>
        <p:blipFill rotWithShape="1">
          <a:blip r:embed="rId4">
            <a:extLst>
              <a:ext uri="{28A0092B-C50C-407E-A947-70E740481C1C}">
                <a14:useLocalDpi xmlns:a14="http://schemas.microsoft.com/office/drawing/2010/main" val="0"/>
              </a:ext>
            </a:extLst>
          </a:blip>
          <a:srcRect t="26405" b="25880"/>
          <a:stretch/>
        </p:blipFill>
        <p:spPr>
          <a:xfrm>
            <a:off x="-116959" y="5585474"/>
            <a:ext cx="2666907" cy="1272526"/>
          </a:xfrm>
          <a:prstGeom prst="rect">
            <a:avLst/>
          </a:prstGeom>
        </p:spPr>
      </p:pic>
      <p:sp>
        <p:nvSpPr>
          <p:cNvPr id="9" name="Rectangle 8"/>
          <p:cNvSpPr/>
          <p:nvPr/>
        </p:nvSpPr>
        <p:spPr>
          <a:xfrm>
            <a:off x="628650" y="3349375"/>
            <a:ext cx="4847476" cy="1777429"/>
          </a:xfrm>
          <a:prstGeom prst="rect">
            <a:avLst/>
          </a:prstGeom>
          <a:solidFill>
            <a:srgbClr val="014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0646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lstStyle/>
          <a:p>
            <a:r>
              <a:rPr lang="en-GB" dirty="0" smtClean="0"/>
              <a:t>Advanced Care Planning (ACP) Project</a:t>
            </a:r>
            <a:endParaRPr lang="en-GB" dirty="0"/>
          </a:p>
        </p:txBody>
      </p:sp>
      <p:sp>
        <p:nvSpPr>
          <p:cNvPr id="3" name="Slide Number Placeholder 2"/>
          <p:cNvSpPr>
            <a:spLocks noGrp="1"/>
          </p:cNvSpPr>
          <p:nvPr>
            <p:ph type="sldNum" sz="quarter" idx="4"/>
          </p:nvPr>
        </p:nvSpPr>
        <p:spPr/>
        <p:txBody>
          <a:bodyPr/>
          <a:lstStyle/>
          <a:p>
            <a:fld id="{70B34621-F0A5-416A-B63E-56B2B9AFE613}" type="slidenum">
              <a:rPr lang="en-GB" smtClean="0"/>
              <a:t>23</a:t>
            </a:fld>
            <a:endParaRPr lang="en-GB"/>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49" y="1435096"/>
            <a:ext cx="8063287" cy="5305945"/>
          </a:xfrm>
        </p:spPr>
        <p:txBody>
          <a:bodyPr vert="horz" lIns="91440" tIns="45720" rIns="91440" bIns="45720" rtlCol="0" anchor="t">
            <a:normAutofit/>
          </a:bodyPr>
          <a:lstStyle/>
          <a:p>
            <a:pPr marL="285750" lvl="0" indent="-285750">
              <a:buClr>
                <a:schemeClr val="accent4"/>
              </a:buClr>
              <a:buFont typeface="Arial" panose="020B0604020202020204" pitchFamily="34" charset="0"/>
              <a:buChar char="•"/>
            </a:pPr>
            <a:r>
              <a:rPr lang="en-GB" i="0" dirty="0">
                <a:solidFill>
                  <a:schemeClr val="tx2"/>
                </a:solidFill>
              </a:rPr>
              <a:t>The Barnet Primary and Community Care Training Hub </a:t>
            </a:r>
            <a:r>
              <a:rPr lang="en-GB" i="0" dirty="0" smtClean="0">
                <a:solidFill>
                  <a:schemeClr val="tx2"/>
                </a:solidFill>
              </a:rPr>
              <a:t>engaged with HWB to inform us of their plan to improve </a:t>
            </a:r>
            <a:r>
              <a:rPr lang="en-GB" i="0" dirty="0">
                <a:solidFill>
                  <a:schemeClr val="tx2"/>
                </a:solidFill>
              </a:rPr>
              <a:t>ACP in Barnet using QI methodology and </a:t>
            </a:r>
            <a:r>
              <a:rPr lang="en-GB" i="0" dirty="0" smtClean="0">
                <a:solidFill>
                  <a:schemeClr val="tx2"/>
                </a:solidFill>
              </a:rPr>
              <a:t>identify </a:t>
            </a:r>
            <a:r>
              <a:rPr lang="en-GB" i="0" dirty="0">
                <a:solidFill>
                  <a:schemeClr val="tx2"/>
                </a:solidFill>
              </a:rPr>
              <a:t>barriers and issues. They have an aim of increasing patients understanding of what ACP is and how it may benefit them in Barnet by March 2022.</a:t>
            </a:r>
          </a:p>
          <a:p>
            <a:pPr marL="285750" lvl="0" indent="-285750">
              <a:buClr>
                <a:schemeClr val="accent4"/>
              </a:buClr>
              <a:buFont typeface="Arial" panose="020B0604020202020204" pitchFamily="34" charset="0"/>
              <a:buChar char="•"/>
            </a:pPr>
            <a:endParaRPr lang="en-GB" i="0" dirty="0">
              <a:solidFill>
                <a:schemeClr val="tx2"/>
              </a:solidFill>
            </a:endParaRPr>
          </a:p>
          <a:p>
            <a:pPr marL="285750" lvl="0" indent="-285750">
              <a:buClr>
                <a:schemeClr val="accent4"/>
              </a:buClr>
              <a:buFont typeface="Arial" panose="020B0604020202020204" pitchFamily="34" charset="0"/>
              <a:buChar char="•"/>
            </a:pPr>
            <a:r>
              <a:rPr lang="en-GB" i="0" dirty="0">
                <a:solidFill>
                  <a:schemeClr val="tx2"/>
                </a:solidFill>
              </a:rPr>
              <a:t>ACP for some is a contentious word/topic and often has links with </a:t>
            </a:r>
            <a:r>
              <a:rPr lang="en-GB" i="0" dirty="0" smtClean="0">
                <a:solidFill>
                  <a:schemeClr val="tx2"/>
                </a:solidFill>
              </a:rPr>
              <a:t>dying and DNAR </a:t>
            </a:r>
            <a:r>
              <a:rPr lang="en-GB" i="0" dirty="0">
                <a:solidFill>
                  <a:schemeClr val="tx2"/>
                </a:solidFill>
              </a:rPr>
              <a:t>orders and therefore patients miss the opportunity to have conversations about ACP which would be hugely beneficial to them. </a:t>
            </a:r>
            <a:endParaRPr lang="en-GB" i="0" dirty="0" smtClean="0">
              <a:solidFill>
                <a:schemeClr val="tx2"/>
              </a:solidFill>
            </a:endParaRPr>
          </a:p>
          <a:p>
            <a:pPr marL="285750" lvl="0" indent="-285750">
              <a:buClr>
                <a:schemeClr val="accent4"/>
              </a:buClr>
              <a:buFont typeface="Arial" panose="020B0604020202020204" pitchFamily="34" charset="0"/>
              <a:buChar char="•"/>
            </a:pPr>
            <a:endParaRPr lang="en-GB" i="0" dirty="0">
              <a:solidFill>
                <a:schemeClr val="tx2"/>
              </a:solidFill>
            </a:endParaRPr>
          </a:p>
          <a:p>
            <a:pPr marL="285750" lvl="0" indent="-285750">
              <a:buClr>
                <a:schemeClr val="accent4"/>
              </a:buClr>
              <a:buFont typeface="Arial" panose="020B0604020202020204" pitchFamily="34" charset="0"/>
              <a:buChar char="•"/>
            </a:pPr>
            <a:r>
              <a:rPr lang="en-GB" i="0" dirty="0" smtClean="0">
                <a:solidFill>
                  <a:schemeClr val="tx2"/>
                </a:solidFill>
              </a:rPr>
              <a:t>HWB </a:t>
            </a:r>
            <a:r>
              <a:rPr lang="en-GB" i="0" dirty="0">
                <a:solidFill>
                  <a:schemeClr val="tx2"/>
                </a:solidFill>
              </a:rPr>
              <a:t>agrees with the Hub’s proposal and is </a:t>
            </a:r>
            <a:r>
              <a:rPr lang="en-GB" i="0" dirty="0" smtClean="0">
                <a:solidFill>
                  <a:schemeClr val="tx2"/>
                </a:solidFill>
              </a:rPr>
              <a:t>in the </a:t>
            </a:r>
            <a:r>
              <a:rPr lang="en-GB" i="0" dirty="0" smtClean="0">
                <a:solidFill>
                  <a:schemeClr val="tx2"/>
                </a:solidFill>
              </a:rPr>
              <a:t>project planning stage </a:t>
            </a:r>
            <a:r>
              <a:rPr lang="en-GB" i="0" dirty="0">
                <a:solidFill>
                  <a:schemeClr val="tx2"/>
                </a:solidFill>
              </a:rPr>
              <a:t>to help interview patients to hear their views that would help </a:t>
            </a:r>
            <a:r>
              <a:rPr lang="en-GB" i="0" dirty="0" smtClean="0">
                <a:solidFill>
                  <a:schemeClr val="tx2"/>
                </a:solidFill>
              </a:rPr>
              <a:t>improve ACP</a:t>
            </a:r>
            <a:r>
              <a:rPr lang="en-GB" i="0" dirty="0" smtClean="0">
                <a:solidFill>
                  <a:schemeClr val="tx2"/>
                </a:solidFill>
              </a:rPr>
              <a:t>. Expected start is end if July.</a:t>
            </a:r>
            <a:endParaRPr lang="en-GB" i="0" dirty="0" smtClean="0">
              <a:solidFill>
                <a:schemeClr val="tx2"/>
              </a:solidFill>
            </a:endParaRPr>
          </a:p>
          <a:p>
            <a:pPr marL="285750" lvl="0" indent="-285750">
              <a:buClr>
                <a:schemeClr val="accent4"/>
              </a:buClr>
              <a:buFont typeface="Arial" panose="020B0604020202020204" pitchFamily="34" charset="0"/>
              <a:buChar char="•"/>
            </a:pPr>
            <a:endParaRPr lang="en-GB" i="0" dirty="0" smtClean="0">
              <a:solidFill>
                <a:schemeClr val="tx2"/>
              </a:solidFill>
            </a:endParaRPr>
          </a:p>
          <a:p>
            <a:pPr marL="285750" lvl="0" indent="-285750">
              <a:buClr>
                <a:schemeClr val="accent4"/>
              </a:buClr>
              <a:buFont typeface="Arial" panose="020B0604020202020204" pitchFamily="34" charset="0"/>
              <a:buChar char="•"/>
            </a:pPr>
            <a:r>
              <a:rPr lang="en-GB" i="0" dirty="0" smtClean="0">
                <a:solidFill>
                  <a:schemeClr val="tx2"/>
                </a:solidFill>
              </a:rPr>
              <a:t>Furthermore, </a:t>
            </a:r>
            <a:r>
              <a:rPr lang="en-GB" i="0" dirty="0">
                <a:solidFill>
                  <a:schemeClr val="tx2"/>
                </a:solidFill>
              </a:rPr>
              <a:t>some of the feedback from </a:t>
            </a:r>
            <a:r>
              <a:rPr lang="en-GB" i="0" dirty="0" smtClean="0">
                <a:solidFill>
                  <a:schemeClr val="tx2"/>
                </a:solidFill>
              </a:rPr>
              <a:t>our Dying </a:t>
            </a:r>
            <a:r>
              <a:rPr lang="en-GB" i="0" dirty="0">
                <a:solidFill>
                  <a:schemeClr val="tx2"/>
                </a:solidFill>
              </a:rPr>
              <a:t>Matters </a:t>
            </a:r>
            <a:r>
              <a:rPr lang="en-GB" i="0" dirty="0" smtClean="0">
                <a:solidFill>
                  <a:schemeClr val="tx2"/>
                </a:solidFill>
              </a:rPr>
              <a:t>Awareness </a:t>
            </a:r>
            <a:r>
              <a:rPr lang="en-GB" i="0" dirty="0">
                <a:solidFill>
                  <a:schemeClr val="tx2"/>
                </a:solidFill>
              </a:rPr>
              <a:t>week community event included doing more work on </a:t>
            </a:r>
            <a:r>
              <a:rPr lang="en-GB" i="0" dirty="0" smtClean="0">
                <a:solidFill>
                  <a:schemeClr val="tx2"/>
                </a:solidFill>
              </a:rPr>
              <a:t>ACP.</a:t>
            </a:r>
            <a:endParaRPr lang="en-GB" i="0" dirty="0" smtClean="0">
              <a:solidFill>
                <a:schemeClr val="tx2"/>
              </a:solidFill>
            </a:endParaRPr>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Tree>
    <p:extLst>
      <p:ext uri="{BB962C8B-B14F-4D97-AF65-F5344CB8AC3E}">
        <p14:creationId xmlns:p14="http://schemas.microsoft.com/office/powerpoint/2010/main" val="37440811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r>
              <a:rPr lang="en-GB" dirty="0"/>
              <a:t>Raising </a:t>
            </a:r>
            <a:r>
              <a:rPr lang="en-GB" dirty="0" smtClean="0"/>
              <a:t>Awareness </a:t>
            </a:r>
            <a:r>
              <a:rPr lang="en-GB" dirty="0"/>
              <a:t>of NHS Digital’s GPDPR P</a:t>
            </a:r>
            <a:r>
              <a:rPr lang="en-GB" dirty="0" smtClean="0"/>
              <a:t>lan</a:t>
            </a:r>
            <a:endParaRPr lang="en-GB" dirty="0"/>
          </a:p>
        </p:txBody>
      </p:sp>
      <p:sp>
        <p:nvSpPr>
          <p:cNvPr id="3" name="Slide Number Placeholder 2"/>
          <p:cNvSpPr>
            <a:spLocks noGrp="1"/>
          </p:cNvSpPr>
          <p:nvPr>
            <p:ph type="sldNum" sz="quarter" idx="4"/>
          </p:nvPr>
        </p:nvSpPr>
        <p:spPr/>
        <p:txBody>
          <a:bodyPr/>
          <a:lstStyle/>
          <a:p>
            <a:fld id="{70B34621-F0A5-416A-B63E-56B2B9AFE613}" type="slidenum">
              <a:rPr lang="en-GB" smtClean="0"/>
              <a:t>24</a:t>
            </a:fld>
            <a:endParaRPr lang="en-GB"/>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49" y="1435096"/>
            <a:ext cx="8063287" cy="5305945"/>
          </a:xfrm>
        </p:spPr>
        <p:txBody>
          <a:bodyPr vert="horz" lIns="91440" tIns="45720" rIns="91440" bIns="45720" rtlCol="0" anchor="t">
            <a:normAutofit lnSpcReduction="10000"/>
          </a:bodyPr>
          <a:lstStyle/>
          <a:p>
            <a:pPr marL="285750" lvl="0" indent="-285750">
              <a:buClr>
                <a:schemeClr val="accent4"/>
              </a:buClr>
              <a:buFont typeface="Arial" panose="020B0604020202020204" pitchFamily="34" charset="0"/>
              <a:buChar char="•"/>
            </a:pPr>
            <a:r>
              <a:rPr lang="en-GB" i="0" dirty="0">
                <a:solidFill>
                  <a:schemeClr val="tx2"/>
                </a:solidFill>
              </a:rPr>
              <a:t>NHS Digital is implementing a new system to gather </a:t>
            </a:r>
            <a:r>
              <a:rPr lang="en-GB" i="0" dirty="0" err="1">
                <a:solidFill>
                  <a:schemeClr val="tx2"/>
                </a:solidFill>
              </a:rPr>
              <a:t>pseudonymised</a:t>
            </a:r>
            <a:r>
              <a:rPr lang="en-GB" i="0" dirty="0">
                <a:solidFill>
                  <a:schemeClr val="tx2"/>
                </a:solidFill>
              </a:rPr>
              <a:t> patient data from GP practices to form a new central NHS database. The government has moved back the deadline to opt-out from the database from end of July to 1st Sept. </a:t>
            </a:r>
          </a:p>
          <a:p>
            <a:pPr marL="285750" lvl="0" indent="-285750">
              <a:buClr>
                <a:schemeClr val="accent4"/>
              </a:buClr>
              <a:buFont typeface="Arial" panose="020B0604020202020204" pitchFamily="34" charset="0"/>
              <a:buChar char="•"/>
            </a:pPr>
            <a:endParaRPr lang="en-GB" i="0" dirty="0">
              <a:solidFill>
                <a:schemeClr val="tx2"/>
              </a:solidFill>
            </a:endParaRPr>
          </a:p>
          <a:p>
            <a:pPr marL="285750" lvl="0" indent="-285750">
              <a:buClr>
                <a:schemeClr val="accent4"/>
              </a:buClr>
              <a:buFont typeface="Arial" panose="020B0604020202020204" pitchFamily="34" charset="0"/>
              <a:buChar char="•"/>
            </a:pPr>
            <a:r>
              <a:rPr lang="en-GB" i="0" dirty="0">
                <a:solidFill>
                  <a:schemeClr val="tx2"/>
                </a:solidFill>
              </a:rPr>
              <a:t>There is some misrepresentation of what NHS Digital intends to do with the data, thus patients cannot make an informed choice without having access to simple and concise information. HWE has recently done some research </a:t>
            </a:r>
            <a:r>
              <a:rPr lang="en-GB" i="0" dirty="0" smtClean="0">
                <a:solidFill>
                  <a:schemeClr val="tx2"/>
                </a:solidFill>
              </a:rPr>
              <a:t>to provide </a:t>
            </a:r>
            <a:r>
              <a:rPr lang="en-GB" i="0" dirty="0">
                <a:solidFill>
                  <a:schemeClr val="tx2"/>
                </a:solidFill>
              </a:rPr>
              <a:t>a temperature check of public awareness and understanding of the GPDPR plans. They found awareness of the new database is very high, largely driven by negative media coverage, but understanding of what is currently being proposed is much lower.</a:t>
            </a:r>
          </a:p>
          <a:p>
            <a:pPr marL="285750" lvl="0" indent="-285750">
              <a:buClr>
                <a:schemeClr val="accent4"/>
              </a:buClr>
              <a:buFont typeface="Arial" panose="020B0604020202020204" pitchFamily="34" charset="0"/>
              <a:buChar char="•"/>
            </a:pPr>
            <a:endParaRPr lang="en-GB" i="0" dirty="0">
              <a:solidFill>
                <a:schemeClr val="tx2"/>
              </a:solidFill>
            </a:endParaRPr>
          </a:p>
          <a:p>
            <a:pPr marL="285750" lvl="0" indent="-285750">
              <a:buClr>
                <a:schemeClr val="accent4"/>
              </a:buClr>
              <a:buFont typeface="Arial" panose="020B0604020202020204" pitchFamily="34" charset="0"/>
              <a:buChar char="•"/>
            </a:pPr>
            <a:r>
              <a:rPr lang="en-GB" i="0" dirty="0">
                <a:solidFill>
                  <a:schemeClr val="tx2"/>
                </a:solidFill>
              </a:rPr>
              <a:t>Members of Community Barnet’s Primary Care Group have contacted </a:t>
            </a:r>
            <a:r>
              <a:rPr lang="en-GB" i="0" dirty="0" smtClean="0">
                <a:solidFill>
                  <a:schemeClr val="tx2"/>
                </a:solidFill>
              </a:rPr>
              <a:t>HWB </a:t>
            </a:r>
            <a:r>
              <a:rPr lang="en-GB" i="0" dirty="0">
                <a:solidFill>
                  <a:schemeClr val="tx2"/>
                </a:solidFill>
              </a:rPr>
              <a:t>to propose a joint partnership project. We are currently scoping the project and are at the early stages. If the project is agreed we will produce a poster as a call to action to go on a neutral website to get factual information and advertise within the community.</a:t>
            </a:r>
            <a:endParaRPr lang="en-GB" i="0" dirty="0" smtClean="0">
              <a:solidFill>
                <a:schemeClr val="tx2"/>
              </a:solidFill>
            </a:endParaRPr>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Tree>
    <p:extLst>
      <p:ext uri="{BB962C8B-B14F-4D97-AF65-F5344CB8AC3E}">
        <p14:creationId xmlns:p14="http://schemas.microsoft.com/office/powerpoint/2010/main" val="2513355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lstStyle/>
          <a:p>
            <a:r>
              <a:rPr lang="en-GB" dirty="0" smtClean="0"/>
              <a:t>Q2 Capacity </a:t>
            </a:r>
            <a:endParaRPr lang="en-GB" dirty="0"/>
          </a:p>
        </p:txBody>
      </p:sp>
      <p:sp>
        <p:nvSpPr>
          <p:cNvPr id="3" name="Slide Number Placeholder 2"/>
          <p:cNvSpPr>
            <a:spLocks noGrp="1"/>
          </p:cNvSpPr>
          <p:nvPr>
            <p:ph type="sldNum" sz="quarter" idx="4"/>
          </p:nvPr>
        </p:nvSpPr>
        <p:spPr/>
        <p:txBody>
          <a:bodyPr/>
          <a:lstStyle/>
          <a:p>
            <a:fld id="{70B34621-F0A5-416A-B63E-56B2B9AFE613}" type="slidenum">
              <a:rPr lang="en-GB" smtClean="0"/>
              <a:t>25</a:t>
            </a:fld>
            <a:endParaRPr lang="en-GB"/>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49" y="1435096"/>
            <a:ext cx="8063287" cy="5305945"/>
          </a:xfrm>
        </p:spPr>
        <p:txBody>
          <a:bodyPr vert="horz" lIns="91440" tIns="45720" rIns="91440" bIns="45720" rtlCol="0" anchor="t">
            <a:normAutofit/>
          </a:bodyPr>
          <a:lstStyle/>
          <a:p>
            <a:pPr marL="285750" lvl="0" indent="-285750">
              <a:buClr>
                <a:schemeClr val="accent4"/>
              </a:buClr>
              <a:buFont typeface="Arial" panose="020B0604020202020204" pitchFamily="34" charset="0"/>
              <a:buChar char="•"/>
            </a:pPr>
            <a:r>
              <a:rPr lang="en-GB" i="0" dirty="0" smtClean="0">
                <a:solidFill>
                  <a:schemeClr val="tx2"/>
                </a:solidFill>
              </a:rPr>
              <a:t>We have the capacity to take one 1 more small analysis project with Q.</a:t>
            </a:r>
          </a:p>
          <a:p>
            <a:pPr marL="285750" lvl="0" indent="-285750">
              <a:buClr>
                <a:schemeClr val="accent4"/>
              </a:buClr>
              <a:buFont typeface="Arial" panose="020B0604020202020204" pitchFamily="34" charset="0"/>
              <a:buChar char="•"/>
            </a:pPr>
            <a:endParaRPr lang="en-GB" i="0" dirty="0" smtClean="0">
              <a:solidFill>
                <a:schemeClr val="tx2"/>
              </a:solidFill>
            </a:endParaRPr>
          </a:p>
          <a:p>
            <a:pPr marL="285750" lvl="0" indent="-285750">
              <a:buClr>
                <a:schemeClr val="accent4"/>
              </a:buClr>
              <a:buFont typeface="Arial" panose="020B0604020202020204" pitchFamily="34" charset="0"/>
              <a:buChar char="•"/>
            </a:pPr>
            <a:r>
              <a:rPr lang="en-GB" i="0" dirty="0" smtClean="0">
                <a:solidFill>
                  <a:schemeClr val="tx2"/>
                </a:solidFill>
              </a:rPr>
              <a:t>Recommend either review of GP websites or a review of PPGs.</a:t>
            </a:r>
          </a:p>
          <a:p>
            <a:pPr marL="285750" lvl="0" indent="-285750">
              <a:buClr>
                <a:schemeClr val="accent4"/>
              </a:buClr>
              <a:buFont typeface="Arial" panose="020B0604020202020204" pitchFamily="34" charset="0"/>
              <a:buChar char="•"/>
            </a:pPr>
            <a:endParaRPr lang="en-GB" i="0" dirty="0">
              <a:solidFill>
                <a:schemeClr val="tx2"/>
              </a:solidFill>
            </a:endParaRPr>
          </a:p>
          <a:p>
            <a:pPr marL="285750" lvl="0" indent="-285750">
              <a:buClr>
                <a:schemeClr val="accent4"/>
              </a:buClr>
              <a:buFont typeface="Arial" panose="020B0604020202020204" pitchFamily="34" charset="0"/>
              <a:buChar char="•"/>
            </a:pPr>
            <a:r>
              <a:rPr lang="en-GB" i="0" dirty="0" smtClean="0">
                <a:solidFill>
                  <a:schemeClr val="tx2"/>
                </a:solidFill>
              </a:rPr>
              <a:t>Do you have any ideas to add in the priority plan?</a:t>
            </a:r>
          </a:p>
          <a:p>
            <a:pPr marL="285750" lvl="0" indent="-285750">
              <a:buClr>
                <a:schemeClr val="accent4"/>
              </a:buClr>
              <a:buFont typeface="Arial" panose="020B0604020202020204" pitchFamily="34" charset="0"/>
              <a:buChar char="•"/>
            </a:pPr>
            <a:endParaRPr lang="en-GB" i="0" dirty="0">
              <a:solidFill>
                <a:schemeClr val="tx2"/>
              </a:solidFill>
            </a:endParaRPr>
          </a:p>
          <a:p>
            <a:pPr marL="285750" lvl="0" indent="-285750">
              <a:buClr>
                <a:schemeClr val="accent4"/>
              </a:buClr>
              <a:buFont typeface="Arial" panose="020B0604020202020204" pitchFamily="34" charset="0"/>
              <a:buChar char="•"/>
            </a:pPr>
            <a:r>
              <a:rPr lang="en-GB" i="0" dirty="0" smtClean="0">
                <a:solidFill>
                  <a:schemeClr val="tx2"/>
                </a:solidFill>
              </a:rPr>
              <a:t>Q3 2021, situation permitted, will largely focus on doing Enter and Views. No new full projects will commence during Q3 if E&amp;V is feasible.</a:t>
            </a:r>
            <a:endParaRPr lang="en-GB" i="0" dirty="0" smtClean="0">
              <a:solidFill>
                <a:schemeClr val="tx2"/>
              </a:solidFill>
            </a:endParaRPr>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Tree>
    <p:extLst>
      <p:ext uri="{BB962C8B-B14F-4D97-AF65-F5344CB8AC3E}">
        <p14:creationId xmlns:p14="http://schemas.microsoft.com/office/powerpoint/2010/main" val="3640464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a:t>Hospital Transport – Insight </a:t>
            </a:r>
            <a:r>
              <a:rPr lang="en-GB" dirty="0" smtClean="0"/>
              <a:t>Report</a:t>
            </a:r>
            <a:endParaRPr lang="en-GB" dirty="0"/>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194383"/>
            <a:ext cx="7886700" cy="5152975"/>
          </a:xfrm>
        </p:spPr>
        <p:txBody>
          <a:bodyPr vert="horz" lIns="91440" tIns="45720" rIns="91440" bIns="45720" rtlCol="0" anchor="t">
            <a:normAutofit lnSpcReduction="10000"/>
          </a:bodyPr>
          <a:lstStyle/>
          <a:p>
            <a:pPr marL="285750" indent="-285750">
              <a:lnSpc>
                <a:spcPct val="150000"/>
              </a:lnSpc>
              <a:buClr>
                <a:schemeClr val="accent4"/>
              </a:buClr>
              <a:buFont typeface="Arial" panose="020B0604020202020204" pitchFamily="34" charset="0"/>
              <a:buChar char="•"/>
            </a:pPr>
            <a:r>
              <a:rPr lang="en-GB" i="0" dirty="0">
                <a:solidFill>
                  <a:srgbClr val="014C6B"/>
                </a:solidFill>
              </a:rPr>
              <a:t>In March 2021, we were contacted by community organisations expressing difficulties in using hospital </a:t>
            </a:r>
            <a:r>
              <a:rPr lang="en-GB" i="0" dirty="0" smtClean="0">
                <a:solidFill>
                  <a:srgbClr val="014C6B"/>
                </a:solidFill>
              </a:rPr>
              <a:t>transport. We </a:t>
            </a:r>
            <a:r>
              <a:rPr lang="en-GB" i="0" dirty="0">
                <a:solidFill>
                  <a:srgbClr val="014C6B"/>
                </a:solidFill>
              </a:rPr>
              <a:t>held focus groups to gather qualitative data.</a:t>
            </a:r>
          </a:p>
          <a:p>
            <a:pPr marL="285750" indent="-285750">
              <a:buClr>
                <a:schemeClr val="accent4"/>
              </a:buClr>
              <a:buFont typeface="Arial" panose="020B0604020202020204" pitchFamily="34" charset="0"/>
              <a:buChar char="•"/>
            </a:pPr>
            <a:endParaRPr lang="en-GB" i="0" dirty="0" smtClean="0">
              <a:solidFill>
                <a:srgbClr val="014C6B"/>
              </a:solidFill>
            </a:endParaRPr>
          </a:p>
          <a:p>
            <a:pPr marL="285750" indent="-285750">
              <a:buClr>
                <a:schemeClr val="accent4"/>
              </a:buClr>
              <a:buFont typeface="Arial" panose="020B0604020202020204" pitchFamily="34" charset="0"/>
              <a:buChar char="•"/>
            </a:pPr>
            <a:r>
              <a:rPr lang="en-GB" i="0" dirty="0" smtClean="0">
                <a:solidFill>
                  <a:srgbClr val="014C6B"/>
                </a:solidFill>
              </a:rPr>
              <a:t>We have </a:t>
            </a:r>
            <a:r>
              <a:rPr lang="en-GB" i="0" dirty="0">
                <a:solidFill>
                  <a:srgbClr val="014C6B"/>
                </a:solidFill>
              </a:rPr>
              <a:t>already reviewed the topic of hospital transport in 2017 and </a:t>
            </a:r>
            <a:r>
              <a:rPr lang="en-GB" i="0" dirty="0" smtClean="0">
                <a:solidFill>
                  <a:srgbClr val="014C6B"/>
                </a:solidFill>
              </a:rPr>
              <a:t>2019</a:t>
            </a:r>
            <a:r>
              <a:rPr lang="en-GB" i="0" dirty="0">
                <a:solidFill>
                  <a:srgbClr val="014C6B"/>
                </a:solidFill>
              </a:rPr>
              <a:t> </a:t>
            </a:r>
            <a:r>
              <a:rPr lang="en-GB" i="0" dirty="0" smtClean="0">
                <a:solidFill>
                  <a:srgbClr val="014C6B"/>
                </a:solidFill>
              </a:rPr>
              <a:t>and Healthwatch England produce their report in 2019 too.</a:t>
            </a:r>
          </a:p>
          <a:p>
            <a:pPr marL="285750" indent="-285750">
              <a:buClr>
                <a:schemeClr val="accent4"/>
              </a:buClr>
              <a:buFont typeface="Arial" panose="020B0604020202020204" pitchFamily="34" charset="0"/>
              <a:buChar char="•"/>
            </a:pPr>
            <a:endParaRPr lang="en-GB"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b="1" i="0" dirty="0">
                <a:solidFill>
                  <a:srgbClr val="014C6B"/>
                </a:solidFill>
              </a:rPr>
              <a:t>2021 update findings</a:t>
            </a:r>
            <a:r>
              <a:rPr lang="en-GB" b="1" i="0" dirty="0" smtClean="0">
                <a:solidFill>
                  <a:srgbClr val="014C6B"/>
                </a:solidFill>
              </a:rPr>
              <a:t>:</a:t>
            </a:r>
          </a:p>
          <a:p>
            <a:pPr marL="285750" indent="-285750">
              <a:lnSpc>
                <a:spcPct val="150000"/>
              </a:lnSpc>
              <a:buClr>
                <a:schemeClr val="accent4"/>
              </a:buClr>
              <a:buFont typeface="Arial" panose="020B0604020202020204" pitchFamily="34" charset="0"/>
              <a:buChar char="•"/>
            </a:pPr>
            <a:endParaRPr lang="en-GB" i="0" dirty="0" smtClean="0">
              <a:solidFill>
                <a:srgbClr val="014C6B"/>
              </a:solidFill>
            </a:endParaRPr>
          </a:p>
          <a:p>
            <a:pPr marL="555750" lvl="1" indent="-285750">
              <a:buClr>
                <a:srgbClr val="DB3B8E"/>
              </a:buClr>
              <a:buFont typeface="Arial" panose="020B0604020202020204" pitchFamily="34" charset="0"/>
              <a:buChar char="•"/>
            </a:pPr>
            <a:r>
              <a:rPr lang="en-GB" dirty="0">
                <a:solidFill>
                  <a:srgbClr val="014C6B"/>
                </a:solidFill>
              </a:rPr>
              <a:t>Difficulties in booking the transport &amp; long waiting times.</a:t>
            </a:r>
          </a:p>
          <a:p>
            <a:pPr marL="555750" lvl="1" indent="-285750">
              <a:buClr>
                <a:srgbClr val="DB3B8E"/>
              </a:buClr>
              <a:buFont typeface="Arial" panose="020B0604020202020204" pitchFamily="34" charset="0"/>
              <a:buChar char="•"/>
            </a:pPr>
            <a:endParaRPr lang="en-GB" dirty="0">
              <a:solidFill>
                <a:srgbClr val="014C6B"/>
              </a:solidFill>
            </a:endParaRPr>
          </a:p>
          <a:p>
            <a:pPr lvl="1" indent="0" algn="just">
              <a:buClr>
                <a:srgbClr val="DB3B8E"/>
              </a:buClr>
              <a:buNone/>
            </a:pPr>
            <a:r>
              <a:rPr lang="en-GB" sz="1400" dirty="0">
                <a:solidFill>
                  <a:srgbClr val="DB3B8E"/>
                </a:solidFill>
              </a:rPr>
              <a:t>They tell me to wait 2.5 hours before an appointment and I'd rather they give me a realistic time. If I have an appointment at </a:t>
            </a:r>
            <a:r>
              <a:rPr lang="en-GB" sz="1400" dirty="0" smtClean="0">
                <a:solidFill>
                  <a:srgbClr val="DB3B8E"/>
                </a:solidFill>
              </a:rPr>
              <a:t>10am </a:t>
            </a:r>
            <a:r>
              <a:rPr lang="en-GB" sz="1400" dirty="0">
                <a:solidFill>
                  <a:srgbClr val="DB3B8E"/>
                </a:solidFill>
              </a:rPr>
              <a:t>then I have to be ready at </a:t>
            </a:r>
            <a:r>
              <a:rPr lang="en-GB" sz="1400" dirty="0" smtClean="0">
                <a:solidFill>
                  <a:srgbClr val="DB3B8E"/>
                </a:solidFill>
              </a:rPr>
              <a:t>7:30am </a:t>
            </a:r>
            <a:r>
              <a:rPr lang="en-GB" sz="1400" dirty="0">
                <a:solidFill>
                  <a:srgbClr val="DB3B8E"/>
                </a:solidFill>
              </a:rPr>
              <a:t>but I know they won’t be there at </a:t>
            </a:r>
            <a:r>
              <a:rPr lang="en-GB" sz="1400" dirty="0" smtClean="0">
                <a:solidFill>
                  <a:srgbClr val="DB3B8E"/>
                </a:solidFill>
              </a:rPr>
              <a:t>7:30am </a:t>
            </a:r>
            <a:r>
              <a:rPr lang="en-GB" sz="1400" dirty="0">
                <a:solidFill>
                  <a:srgbClr val="DB3B8E"/>
                </a:solidFill>
              </a:rPr>
              <a:t>so if they gave me a more realistic time and I wouldn’t be so tired by the time I get back home</a:t>
            </a:r>
            <a:r>
              <a:rPr lang="en-GB" sz="1400" dirty="0" smtClean="0">
                <a:solidFill>
                  <a:srgbClr val="DB3B8E"/>
                </a:solidFill>
              </a:rPr>
              <a:t>.</a:t>
            </a:r>
          </a:p>
          <a:p>
            <a:pPr>
              <a:lnSpc>
                <a:spcPct val="150000"/>
              </a:lnSpc>
              <a:buClr>
                <a:schemeClr val="accent4"/>
              </a:buClr>
            </a:pPr>
            <a:endParaRPr lang="en-GB" i="0" dirty="0" smtClean="0"/>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350953" y="4996129"/>
            <a:ext cx="462925" cy="92401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47922" t="2452" b="-1"/>
          <a:stretch/>
        </p:blipFill>
        <p:spPr>
          <a:xfrm>
            <a:off x="8515350" y="5320818"/>
            <a:ext cx="536183" cy="1004332"/>
          </a:xfrm>
          <a:prstGeom prst="rect">
            <a:avLst/>
          </a:prstGeom>
        </p:spPr>
      </p:pic>
      <p:sp>
        <p:nvSpPr>
          <p:cNvPr id="3" name="Slide Number Placeholder 2"/>
          <p:cNvSpPr>
            <a:spLocks noGrp="1"/>
          </p:cNvSpPr>
          <p:nvPr>
            <p:ph type="sldNum" sz="quarter" idx="4"/>
          </p:nvPr>
        </p:nvSpPr>
        <p:spPr/>
        <p:txBody>
          <a:bodyPr/>
          <a:lstStyle/>
          <a:p>
            <a:fld id="{70B34621-F0A5-416A-B63E-56B2B9AFE613}" type="slidenum">
              <a:rPr lang="en-GB" smtClean="0"/>
              <a:t>3</a:t>
            </a:fld>
            <a:endParaRPr lang="en-GB"/>
          </a:p>
        </p:txBody>
      </p:sp>
    </p:spTree>
    <p:extLst>
      <p:ext uri="{BB962C8B-B14F-4D97-AF65-F5344CB8AC3E}">
        <p14:creationId xmlns:p14="http://schemas.microsoft.com/office/powerpoint/2010/main" val="4100289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a:t>Hospital Transport – Insight </a:t>
            </a:r>
            <a:r>
              <a:rPr lang="en-GB" dirty="0" smtClean="0"/>
              <a:t>Report</a:t>
            </a:r>
            <a:endParaRPr lang="en-GB" dirty="0"/>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764149"/>
            <a:ext cx="7886700" cy="3607644"/>
          </a:xfrm>
        </p:spPr>
        <p:txBody>
          <a:bodyPr vert="horz" lIns="91440" tIns="45720" rIns="91440" bIns="45720" rtlCol="0" anchor="t">
            <a:normAutofit/>
          </a:bodyPr>
          <a:lstStyle/>
          <a:p>
            <a:pPr marL="285750" indent="-285750">
              <a:lnSpc>
                <a:spcPct val="150000"/>
              </a:lnSpc>
              <a:buClr>
                <a:schemeClr val="accent4"/>
              </a:buClr>
              <a:buFont typeface="Arial" panose="020B0604020202020204" pitchFamily="34" charset="0"/>
              <a:buChar char="•"/>
            </a:pPr>
            <a:endParaRPr lang="en-GB" i="0" dirty="0" smtClean="0">
              <a:solidFill>
                <a:srgbClr val="014C6B"/>
              </a:solidFill>
            </a:endParaRPr>
          </a:p>
          <a:p>
            <a:pPr marL="555750" lvl="1" indent="-285750">
              <a:buClr>
                <a:srgbClr val="DB3B8E"/>
              </a:buClr>
              <a:buFont typeface="Arial" panose="020B0604020202020204" pitchFamily="34" charset="0"/>
              <a:buChar char="•"/>
            </a:pPr>
            <a:r>
              <a:rPr lang="en-GB" dirty="0"/>
              <a:t>High parking cost and difficulty in finding car parking spaces on hospital </a:t>
            </a:r>
            <a:r>
              <a:rPr lang="en-GB" dirty="0" smtClean="0"/>
              <a:t>sites.</a:t>
            </a:r>
          </a:p>
          <a:p>
            <a:pPr marL="555750" lvl="1" indent="-285750">
              <a:buClr>
                <a:srgbClr val="DB3B8E"/>
              </a:buClr>
              <a:buFont typeface="Arial" panose="020B0604020202020204" pitchFamily="34" charset="0"/>
              <a:buChar char="•"/>
            </a:pPr>
            <a:endParaRPr lang="en-GB" dirty="0" smtClean="0"/>
          </a:p>
          <a:p>
            <a:pPr marL="555750" lvl="1" indent="-285750">
              <a:buClr>
                <a:srgbClr val="DB3B8E"/>
              </a:buClr>
              <a:buFont typeface="Arial" panose="020B0604020202020204" pitchFamily="34" charset="0"/>
              <a:buChar char="•"/>
            </a:pPr>
            <a:r>
              <a:rPr lang="en-GB" dirty="0"/>
              <a:t>Lack of information about available transport schemes, from the NHS and charities upon arrival, and different travel </a:t>
            </a:r>
            <a:r>
              <a:rPr lang="en-GB" dirty="0" smtClean="0"/>
              <a:t>options.</a:t>
            </a:r>
          </a:p>
          <a:p>
            <a:pPr marL="555750" lvl="1" indent="-285750">
              <a:buClr>
                <a:srgbClr val="DB3B8E"/>
              </a:buClr>
              <a:buFont typeface="Arial" panose="020B0604020202020204" pitchFamily="34" charset="0"/>
              <a:buChar char="•"/>
            </a:pPr>
            <a:endParaRPr lang="en-GB" dirty="0">
              <a:solidFill>
                <a:srgbClr val="014C6B"/>
              </a:solidFill>
            </a:endParaRPr>
          </a:p>
          <a:p>
            <a:pPr lvl="1" indent="0" algn="just">
              <a:buClr>
                <a:srgbClr val="DB3B8E"/>
              </a:buClr>
              <a:buNone/>
            </a:pPr>
            <a:r>
              <a:rPr lang="en-GB" sz="1400" dirty="0">
                <a:solidFill>
                  <a:srgbClr val="DB3B8E"/>
                </a:solidFill>
              </a:rPr>
              <a:t>It's been a positive experience with people, that's been fine. It’s logistics that are the challenge, you either use hospital transport or </a:t>
            </a:r>
            <a:r>
              <a:rPr lang="en-GB" sz="1400" dirty="0" smtClean="0">
                <a:solidFill>
                  <a:srgbClr val="DB3B8E"/>
                </a:solidFill>
              </a:rPr>
              <a:t>don’t. </a:t>
            </a:r>
            <a:endParaRPr lang="en-GB" dirty="0">
              <a:solidFill>
                <a:srgbClr val="DB3B8E"/>
              </a:solidFill>
            </a:endParaRPr>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286792" y="2932767"/>
            <a:ext cx="506161" cy="101031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47922" t="2452" b="-1"/>
          <a:stretch/>
        </p:blipFill>
        <p:spPr>
          <a:xfrm>
            <a:off x="8515350" y="3047925"/>
            <a:ext cx="536183" cy="1004332"/>
          </a:xfrm>
          <a:prstGeom prst="rect">
            <a:avLst/>
          </a:prstGeom>
        </p:spPr>
      </p:pic>
      <p:sp>
        <p:nvSpPr>
          <p:cNvPr id="9" name="Content Placeholder 4">
            <a:extLst>
              <a:ext uri="{FF2B5EF4-FFF2-40B4-BE49-F238E27FC236}">
                <a16:creationId xmlns:a16="http://schemas.microsoft.com/office/drawing/2014/main" id="{8EA93BCC-9A73-4535-8EE0-65B513139F69}"/>
              </a:ext>
            </a:extLst>
          </p:cNvPr>
          <p:cNvSpPr txBox="1">
            <a:spLocks/>
          </p:cNvSpPr>
          <p:nvPr/>
        </p:nvSpPr>
        <p:spPr>
          <a:xfrm>
            <a:off x="628650" y="3646325"/>
            <a:ext cx="7886700" cy="2936696"/>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i="1" kern="1200">
                <a:solidFill>
                  <a:schemeClr val="accent3"/>
                </a:solidFill>
                <a:latin typeface="+mn-lt"/>
                <a:ea typeface="+mn-ea"/>
                <a:cs typeface="+mn-cs"/>
              </a:defRPr>
            </a:lvl1pPr>
            <a:lvl2pPr marL="270000" indent="-270000" algn="l" defTabSz="914400" rtl="0" eaLnBrk="1" latinLnBrk="0" hangingPunct="1">
              <a:lnSpc>
                <a:spcPct val="100000"/>
              </a:lnSpc>
              <a:spcBef>
                <a:spcPts val="0"/>
              </a:spcBef>
              <a:spcAft>
                <a:spcPts val="600"/>
              </a:spcAft>
              <a:buClr>
                <a:schemeClr val="accent4"/>
              </a:buClr>
              <a:buFont typeface="Trebuchet MS" panose="020B0603020202020204" pitchFamily="34" charset="0"/>
              <a:buChar char="+"/>
              <a:tabLst>
                <a:tab pos="0" algn="l"/>
              </a:tabLst>
              <a:defRPr sz="1800" kern="1200">
                <a:solidFill>
                  <a:schemeClr val="tx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4"/>
              </a:buClr>
            </a:pPr>
            <a:endParaRPr lang="en-GB" i="0" dirty="0" smtClean="0">
              <a:solidFill>
                <a:srgbClr val="014C6B"/>
              </a:solidFill>
            </a:endParaRPr>
          </a:p>
          <a:p>
            <a:pPr marL="555750" lvl="1" indent="-285750">
              <a:buClr>
                <a:srgbClr val="DB3B8E"/>
              </a:buClr>
              <a:buFont typeface="Arial" panose="020B0604020202020204" pitchFamily="34" charset="0"/>
              <a:buChar char="•"/>
            </a:pPr>
            <a:r>
              <a:rPr lang="en-GB" dirty="0"/>
              <a:t>Impact of COVID-19 for in-person appointments </a:t>
            </a:r>
            <a:r>
              <a:rPr lang="en-GB" dirty="0" smtClean="0"/>
              <a:t>for the future with digital healthcare.</a:t>
            </a:r>
          </a:p>
          <a:p>
            <a:pPr lvl="1" indent="0" algn="ctr">
              <a:buClr>
                <a:srgbClr val="DB3B8E"/>
              </a:buClr>
              <a:buNone/>
            </a:pPr>
            <a:endParaRPr lang="en-GB" dirty="0" smtClean="0">
              <a:solidFill>
                <a:srgbClr val="014C6B"/>
              </a:solidFill>
            </a:endParaRPr>
          </a:p>
          <a:p>
            <a:pPr lvl="1" indent="0" algn="just">
              <a:buClr>
                <a:srgbClr val="DB3B8E"/>
              </a:buClr>
              <a:buNone/>
            </a:pPr>
            <a:r>
              <a:rPr lang="en-GB" sz="1400" dirty="0" smtClean="0">
                <a:solidFill>
                  <a:srgbClr val="DB3B8E"/>
                </a:solidFill>
              </a:rPr>
              <a:t>As a deaf person, I would have difficulties in using more digital appointments in the future and would require an interpreter.</a:t>
            </a:r>
          </a:p>
          <a:p>
            <a:pPr lvl="1" indent="0" algn="ctr">
              <a:buClr>
                <a:srgbClr val="DB3B8E"/>
              </a:buClr>
              <a:buNone/>
            </a:pPr>
            <a:endParaRPr lang="en-GB" sz="1400" dirty="0" smtClean="0">
              <a:solidFill>
                <a:srgbClr val="DB3B8E"/>
              </a:solidFill>
            </a:endParaRPr>
          </a:p>
          <a:p>
            <a:pPr lvl="1" indent="0" algn="just">
              <a:buClr>
                <a:srgbClr val="DB3B8E"/>
              </a:buClr>
              <a:buNone/>
            </a:pPr>
            <a:r>
              <a:rPr lang="en-GB" sz="1400" dirty="0" smtClean="0">
                <a:solidFill>
                  <a:srgbClr val="DB3B8E"/>
                </a:solidFill>
              </a:rPr>
              <a:t>Not </a:t>
            </a:r>
            <a:r>
              <a:rPr lang="en-GB" sz="1400" dirty="0">
                <a:solidFill>
                  <a:srgbClr val="DB3B8E"/>
                </a:solidFill>
              </a:rPr>
              <a:t>everyone has internet at home and it can be hard to communicate online sometimes for people with learning difficulties</a:t>
            </a:r>
            <a:r>
              <a:rPr lang="en-GB" sz="1400" dirty="0" smtClean="0">
                <a:solidFill>
                  <a:srgbClr val="DB3B8E"/>
                </a:solidFill>
              </a:rPr>
              <a:t>.</a:t>
            </a:r>
          </a:p>
          <a:p>
            <a:pPr marL="285750" indent="-285750">
              <a:buFont typeface="Arial" panose="020B0604020202020204" pitchFamily="34" charset="0"/>
              <a:buChar char="•"/>
            </a:pPr>
            <a:endParaRPr lang="en-GB" i="0" dirty="0" smtClean="0">
              <a:solidFill>
                <a:schemeClr val="tx2"/>
              </a:solidFill>
            </a:endParaRPr>
          </a:p>
          <a:p>
            <a:endParaRPr lang="en-GB" i="0" dirty="0">
              <a:solidFill>
                <a:schemeClr val="tx2"/>
              </a:solidFill>
            </a:endParaRPr>
          </a:p>
        </p:txBody>
      </p:sp>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286792" y="4934589"/>
            <a:ext cx="506161" cy="1010315"/>
          </a:xfrm>
          <a:prstGeom prst="rect">
            <a:avLst/>
          </a:prstGeom>
        </p:spPr>
      </p:pic>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47922" t="2452" b="-1"/>
          <a:stretch/>
        </p:blipFill>
        <p:spPr>
          <a:xfrm>
            <a:off x="8515350" y="5761319"/>
            <a:ext cx="536183" cy="1004332"/>
          </a:xfrm>
          <a:prstGeom prst="rect">
            <a:avLst/>
          </a:prstGeom>
        </p:spPr>
      </p:pic>
      <p:sp>
        <p:nvSpPr>
          <p:cNvPr id="3" name="Slide Number Placeholder 2"/>
          <p:cNvSpPr>
            <a:spLocks noGrp="1"/>
          </p:cNvSpPr>
          <p:nvPr>
            <p:ph type="sldNum" sz="quarter" idx="4"/>
          </p:nvPr>
        </p:nvSpPr>
        <p:spPr/>
        <p:txBody>
          <a:bodyPr/>
          <a:lstStyle/>
          <a:p>
            <a:fld id="{70B34621-F0A5-416A-B63E-56B2B9AFE613}" type="slidenum">
              <a:rPr lang="en-GB" smtClean="0"/>
              <a:t>4</a:t>
            </a:fld>
            <a:endParaRPr lang="en-GB"/>
          </a:p>
        </p:txBody>
      </p:sp>
    </p:spTree>
    <p:extLst>
      <p:ext uri="{BB962C8B-B14F-4D97-AF65-F5344CB8AC3E}">
        <p14:creationId xmlns:p14="http://schemas.microsoft.com/office/powerpoint/2010/main" val="3916856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smtClean="0"/>
              <a:t>Report Outcome</a:t>
            </a:r>
            <a:endParaRPr lang="en-GB" dirty="0"/>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218216"/>
            <a:ext cx="7886700" cy="5152975"/>
          </a:xfrm>
        </p:spPr>
        <p:txBody>
          <a:bodyPr vert="horz" lIns="91440" tIns="45720" rIns="91440" bIns="45720" rtlCol="0" anchor="t">
            <a:normAutofit/>
          </a:bodyPr>
          <a:lstStyle/>
          <a:p>
            <a:pPr marL="285750" indent="-285750">
              <a:lnSpc>
                <a:spcPct val="150000"/>
              </a:lnSpc>
              <a:buClr>
                <a:schemeClr val="accent4"/>
              </a:buClr>
              <a:buFont typeface="Arial" panose="020B0604020202020204" pitchFamily="34" charset="0"/>
              <a:buChar char="•"/>
            </a:pPr>
            <a:r>
              <a:rPr lang="en-GB" i="0" dirty="0" smtClean="0">
                <a:solidFill>
                  <a:srgbClr val="014C6B"/>
                </a:solidFill>
              </a:rPr>
              <a:t>We wrote two core recommendations and included three patient suggested recommendations.</a:t>
            </a:r>
          </a:p>
          <a:p>
            <a:pPr marL="285750" indent="-285750">
              <a:lnSpc>
                <a:spcPct val="150000"/>
              </a:lnSpc>
              <a:buClr>
                <a:schemeClr val="accent4"/>
              </a:buClr>
              <a:buFont typeface="Arial" panose="020B0604020202020204" pitchFamily="34" charset="0"/>
              <a:buChar char="•"/>
            </a:pPr>
            <a:endParaRPr lang="en-GB"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i="0" dirty="0" smtClean="0">
                <a:solidFill>
                  <a:srgbClr val="014C6B"/>
                </a:solidFill>
              </a:rPr>
              <a:t>The Royal Free responded to our report and its findings within 20 days.</a:t>
            </a:r>
          </a:p>
          <a:p>
            <a:pPr marL="285750" indent="-285750">
              <a:lnSpc>
                <a:spcPct val="150000"/>
              </a:lnSpc>
              <a:buClr>
                <a:schemeClr val="accent4"/>
              </a:buClr>
              <a:buFont typeface="Arial" panose="020B0604020202020204" pitchFamily="34" charset="0"/>
              <a:buChar char="•"/>
            </a:pPr>
            <a:endParaRPr lang="en-GB"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i="0" dirty="0" smtClean="0">
                <a:solidFill>
                  <a:srgbClr val="014C6B"/>
                </a:solidFill>
              </a:rPr>
              <a:t>They have agreed to meet with us following a statement from our board.</a:t>
            </a:r>
          </a:p>
          <a:p>
            <a:pPr marL="285750" indent="-285750">
              <a:lnSpc>
                <a:spcPct val="150000"/>
              </a:lnSpc>
              <a:buClr>
                <a:schemeClr val="accent4"/>
              </a:buClr>
              <a:buFont typeface="Arial" panose="020B0604020202020204" pitchFamily="34" charset="0"/>
              <a:buChar char="•"/>
            </a:pPr>
            <a:endParaRPr lang="en-GB" i="0" dirty="0">
              <a:solidFill>
                <a:srgbClr val="014C6B"/>
              </a:solidFill>
            </a:endParaRPr>
          </a:p>
          <a:p>
            <a:pPr marL="285750" indent="-285750">
              <a:lnSpc>
                <a:spcPct val="150000"/>
              </a:lnSpc>
              <a:buClr>
                <a:schemeClr val="accent4"/>
              </a:buClr>
              <a:buFont typeface="Arial" panose="020B0604020202020204" pitchFamily="34" charset="0"/>
              <a:buChar char="•"/>
            </a:pPr>
            <a:r>
              <a:rPr lang="en-GB" i="0" dirty="0" smtClean="0">
                <a:solidFill>
                  <a:srgbClr val="014C6B"/>
                </a:solidFill>
              </a:rPr>
              <a:t>We awaiting a meeting to work together to consider producing a simple and single leaflet that would combine all available transport options and include that leaflet </a:t>
            </a:r>
            <a:r>
              <a:rPr lang="en-GB" i="0" dirty="0" smtClean="0">
                <a:solidFill>
                  <a:srgbClr val="014C6B"/>
                </a:solidFill>
              </a:rPr>
              <a:t>in </a:t>
            </a:r>
            <a:r>
              <a:rPr lang="en-GB" i="0" dirty="0" smtClean="0">
                <a:solidFill>
                  <a:srgbClr val="014C6B"/>
                </a:solidFill>
              </a:rPr>
              <a:t>the appointment letter.</a:t>
            </a:r>
            <a:endParaRPr lang="en-GB" i="0" dirty="0">
              <a:solidFill>
                <a:srgbClr val="014C6B"/>
              </a:solidFill>
            </a:endParaRPr>
          </a:p>
          <a:p>
            <a:pPr>
              <a:lnSpc>
                <a:spcPct val="150000"/>
              </a:lnSpc>
              <a:buClr>
                <a:schemeClr val="accent4"/>
              </a:buClr>
            </a:pPr>
            <a:endParaRPr lang="en-GB" i="0" dirty="0" smtClean="0"/>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
        <p:nvSpPr>
          <p:cNvPr id="2" name="Rectangle 1"/>
          <p:cNvSpPr/>
          <p:nvPr/>
        </p:nvSpPr>
        <p:spPr>
          <a:xfrm>
            <a:off x="0" y="6168371"/>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5</a:t>
            </a:fld>
            <a:endParaRPr lang="en-GB"/>
          </a:p>
        </p:txBody>
      </p:sp>
    </p:spTree>
    <p:extLst>
      <p:ext uri="{BB962C8B-B14F-4D97-AF65-F5344CB8AC3E}">
        <p14:creationId xmlns:p14="http://schemas.microsoft.com/office/powerpoint/2010/main" val="1420048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r>
              <a:rPr lang="en-GB" dirty="0"/>
              <a:t>Deaf People’s GP </a:t>
            </a:r>
            <a:r>
              <a:rPr lang="en-GB" dirty="0" smtClean="0"/>
              <a:t>Challenges – Insight Report</a:t>
            </a:r>
            <a:endParaRPr lang="en-GB" dirty="0"/>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194383"/>
            <a:ext cx="7886700" cy="5152975"/>
          </a:xfrm>
        </p:spPr>
        <p:txBody>
          <a:bodyPr vert="horz" lIns="91440" tIns="45720" rIns="91440" bIns="45720" rtlCol="0" anchor="t">
            <a:normAutofit lnSpcReduction="10000"/>
          </a:bodyPr>
          <a:lstStyle/>
          <a:p>
            <a:pPr marL="285750" indent="-285750">
              <a:lnSpc>
                <a:spcPct val="150000"/>
              </a:lnSpc>
              <a:buClr>
                <a:schemeClr val="accent4"/>
              </a:buClr>
              <a:buFont typeface="Arial" panose="020B0604020202020204" pitchFamily="34" charset="0"/>
              <a:buChar char="•"/>
            </a:pPr>
            <a:r>
              <a:rPr lang="en-GB" i="0" dirty="0">
                <a:solidFill>
                  <a:srgbClr val="014C6B"/>
                </a:solidFill>
              </a:rPr>
              <a:t>In April </a:t>
            </a:r>
            <a:r>
              <a:rPr lang="en-GB" i="0" dirty="0" smtClean="0">
                <a:solidFill>
                  <a:srgbClr val="014C6B"/>
                </a:solidFill>
              </a:rPr>
              <a:t>2021 we attended </a:t>
            </a:r>
            <a:r>
              <a:rPr lang="en-GB" i="0" dirty="0">
                <a:solidFill>
                  <a:srgbClr val="014C6B"/>
                </a:solidFill>
              </a:rPr>
              <a:t>a forum </a:t>
            </a:r>
            <a:r>
              <a:rPr lang="en-GB" i="0" dirty="0" smtClean="0">
                <a:solidFill>
                  <a:srgbClr val="014C6B"/>
                </a:solidFill>
              </a:rPr>
              <a:t>at </a:t>
            </a:r>
            <a:r>
              <a:rPr lang="en-GB" i="0" dirty="0">
                <a:solidFill>
                  <a:srgbClr val="014C6B"/>
                </a:solidFill>
              </a:rPr>
              <a:t>the Jewish Deaf Association (for people of all faiths and none) </a:t>
            </a:r>
            <a:r>
              <a:rPr lang="en-GB" i="0" dirty="0" smtClean="0">
                <a:solidFill>
                  <a:srgbClr val="014C6B"/>
                </a:solidFill>
              </a:rPr>
              <a:t>and Barnet deaf residents shared their challenges with GP services. Consequently, we held focus groups </a:t>
            </a:r>
            <a:r>
              <a:rPr lang="en-GB" i="0" dirty="0" smtClean="0">
                <a:solidFill>
                  <a:srgbClr val="014C6B"/>
                </a:solidFill>
              </a:rPr>
              <a:t>to gather </a:t>
            </a:r>
            <a:r>
              <a:rPr lang="en-GB" i="0" dirty="0">
                <a:solidFill>
                  <a:srgbClr val="014C6B"/>
                </a:solidFill>
              </a:rPr>
              <a:t>in-depth </a:t>
            </a:r>
            <a:r>
              <a:rPr lang="en-GB" i="0" dirty="0" smtClean="0">
                <a:solidFill>
                  <a:srgbClr val="014C6B"/>
                </a:solidFill>
              </a:rPr>
              <a:t>qualitative </a:t>
            </a:r>
            <a:r>
              <a:rPr lang="en-GB" i="0" dirty="0" smtClean="0">
                <a:solidFill>
                  <a:srgbClr val="014C6B"/>
                </a:solidFill>
              </a:rPr>
              <a:t>data.</a:t>
            </a:r>
          </a:p>
          <a:p>
            <a:pPr>
              <a:buClr>
                <a:schemeClr val="accent4"/>
              </a:buClr>
            </a:pPr>
            <a:endParaRPr lang="en-GB" sz="1200"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b="1" i="0" dirty="0" smtClean="0">
                <a:solidFill>
                  <a:srgbClr val="014C6B"/>
                </a:solidFill>
              </a:rPr>
              <a:t>Key Findings</a:t>
            </a:r>
          </a:p>
          <a:p>
            <a:pPr marL="285750" indent="-285750">
              <a:buClr>
                <a:schemeClr val="accent4"/>
              </a:buClr>
              <a:buFont typeface="Arial" panose="020B0604020202020204" pitchFamily="34" charset="0"/>
              <a:buChar char="•"/>
            </a:pPr>
            <a:endParaRPr lang="en-GB" i="0" dirty="0" smtClean="0">
              <a:solidFill>
                <a:srgbClr val="014C6B"/>
              </a:solidFill>
            </a:endParaRPr>
          </a:p>
          <a:p>
            <a:pPr marL="555750" lvl="1" indent="-285750">
              <a:buClr>
                <a:srgbClr val="DB3B8E"/>
              </a:buClr>
              <a:buFont typeface="Arial" panose="020B0604020202020204" pitchFamily="34" charset="0"/>
              <a:buChar char="•"/>
            </a:pPr>
            <a:r>
              <a:rPr lang="en-GB" dirty="0"/>
              <a:t>Lack of provision for qualified interpreters and over-reliance on </a:t>
            </a:r>
            <a:r>
              <a:rPr lang="en-GB" dirty="0" smtClean="0"/>
              <a:t>family/friends.</a:t>
            </a:r>
          </a:p>
          <a:p>
            <a:pPr marL="555750" lvl="1" indent="-285750" algn="just">
              <a:buClr>
                <a:srgbClr val="DB3B8E"/>
              </a:buClr>
              <a:buFont typeface="Arial" panose="020B0604020202020204" pitchFamily="34" charset="0"/>
              <a:buChar char="•"/>
            </a:pPr>
            <a:endParaRPr lang="en-GB" dirty="0">
              <a:solidFill>
                <a:srgbClr val="014C6B"/>
              </a:solidFill>
            </a:endParaRPr>
          </a:p>
          <a:p>
            <a:pPr lvl="1" indent="0" algn="just">
              <a:buClr>
                <a:srgbClr val="DB3B8E"/>
              </a:buClr>
              <a:buNone/>
            </a:pPr>
            <a:r>
              <a:rPr lang="en-GB" sz="1400" dirty="0" smtClean="0">
                <a:solidFill>
                  <a:srgbClr val="DB3B8E"/>
                </a:solidFill>
              </a:rPr>
              <a:t>I </a:t>
            </a:r>
            <a:r>
              <a:rPr lang="en-GB" sz="1400" dirty="0">
                <a:solidFill>
                  <a:srgbClr val="DB3B8E"/>
                </a:solidFill>
              </a:rPr>
              <a:t>don't want my partner or family members to translate for me because they're not qualified interpreters, I don’t feel confident and leave the doctor’s feeling insecure</a:t>
            </a:r>
            <a:r>
              <a:rPr lang="en-GB" sz="1400" dirty="0" smtClean="0">
                <a:solidFill>
                  <a:srgbClr val="DB3B8E"/>
                </a:solidFill>
              </a:rPr>
              <a:t>. </a:t>
            </a:r>
          </a:p>
          <a:p>
            <a:pPr lvl="1" indent="0" algn="just">
              <a:buClr>
                <a:srgbClr val="DB3B8E"/>
              </a:buClr>
              <a:buNone/>
            </a:pPr>
            <a:endParaRPr lang="en-GB" sz="1400" dirty="0">
              <a:solidFill>
                <a:srgbClr val="DB3B8E"/>
              </a:solidFill>
            </a:endParaRPr>
          </a:p>
          <a:p>
            <a:pPr lvl="1" indent="0" algn="just">
              <a:buClr>
                <a:srgbClr val="DB3B8E"/>
              </a:buClr>
              <a:buNone/>
            </a:pPr>
            <a:r>
              <a:rPr lang="en-GB" sz="1400" dirty="0">
                <a:solidFill>
                  <a:srgbClr val="DB3B8E"/>
                </a:solidFill>
              </a:rPr>
              <a:t>Without communication, it affects our confidence and is a waste of time. It's not up to us to provide family members as a substitute.</a:t>
            </a:r>
            <a:endParaRPr lang="en-GB" sz="1400" dirty="0" smtClean="0">
              <a:solidFill>
                <a:srgbClr val="DB3B8E"/>
              </a:solidFill>
            </a:endParaRPr>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264042" y="4494017"/>
            <a:ext cx="506161" cy="101031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47922" t="2452" b="-1"/>
          <a:stretch/>
        </p:blipFill>
        <p:spPr>
          <a:xfrm>
            <a:off x="8515350" y="5298950"/>
            <a:ext cx="536183" cy="1004332"/>
          </a:xfrm>
          <a:prstGeom prst="rect">
            <a:avLst/>
          </a:prstGeom>
        </p:spPr>
      </p:pic>
      <p:sp>
        <p:nvSpPr>
          <p:cNvPr id="3" name="Slide Number Placeholder 2"/>
          <p:cNvSpPr>
            <a:spLocks noGrp="1"/>
          </p:cNvSpPr>
          <p:nvPr>
            <p:ph type="sldNum" sz="quarter" idx="4"/>
          </p:nvPr>
        </p:nvSpPr>
        <p:spPr/>
        <p:txBody>
          <a:bodyPr/>
          <a:lstStyle/>
          <a:p>
            <a:fld id="{70B34621-F0A5-416A-B63E-56B2B9AFE613}" type="slidenum">
              <a:rPr lang="en-GB" smtClean="0"/>
              <a:t>6</a:t>
            </a:fld>
            <a:endParaRPr lang="en-GB"/>
          </a:p>
        </p:txBody>
      </p:sp>
    </p:spTree>
    <p:extLst>
      <p:ext uri="{BB962C8B-B14F-4D97-AF65-F5344CB8AC3E}">
        <p14:creationId xmlns:p14="http://schemas.microsoft.com/office/powerpoint/2010/main" val="1582280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r>
              <a:rPr lang="en-GB" dirty="0"/>
              <a:t>Deaf People’s GP </a:t>
            </a:r>
            <a:r>
              <a:rPr lang="en-GB" dirty="0" smtClean="0"/>
              <a:t>Challenges – Insight Report</a:t>
            </a:r>
            <a:endParaRPr lang="en-GB" dirty="0"/>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194383"/>
            <a:ext cx="7886700" cy="2888519"/>
          </a:xfrm>
        </p:spPr>
        <p:txBody>
          <a:bodyPr vert="horz" lIns="91440" tIns="45720" rIns="91440" bIns="45720" rtlCol="0" anchor="t">
            <a:normAutofit/>
          </a:bodyPr>
          <a:lstStyle/>
          <a:p>
            <a:pPr marL="285750" indent="-285750">
              <a:buClr>
                <a:schemeClr val="accent4"/>
              </a:buClr>
              <a:buFont typeface="Arial" panose="020B0604020202020204" pitchFamily="34" charset="0"/>
              <a:buChar char="•"/>
            </a:pPr>
            <a:endParaRPr lang="en-GB" i="0" dirty="0" smtClean="0">
              <a:solidFill>
                <a:srgbClr val="014C6B"/>
              </a:solidFill>
            </a:endParaRPr>
          </a:p>
          <a:p>
            <a:pPr marL="555750" lvl="1" indent="-285750">
              <a:buClr>
                <a:srgbClr val="DB3B8E"/>
              </a:buClr>
              <a:buFont typeface="Arial" panose="020B0604020202020204" pitchFamily="34" charset="0"/>
              <a:buChar char="•"/>
            </a:pPr>
            <a:r>
              <a:rPr lang="en-GB" dirty="0"/>
              <a:t>GP staff not trained on being deaf </a:t>
            </a:r>
            <a:r>
              <a:rPr lang="en-GB" dirty="0" smtClean="0"/>
              <a:t>aware.</a:t>
            </a:r>
          </a:p>
          <a:p>
            <a:pPr marL="555750" lvl="1" indent="-285750">
              <a:buClr>
                <a:srgbClr val="DB3B8E"/>
              </a:buClr>
              <a:buFont typeface="Arial" panose="020B0604020202020204" pitchFamily="34" charset="0"/>
              <a:buChar char="•"/>
            </a:pPr>
            <a:endParaRPr lang="en-GB" dirty="0">
              <a:solidFill>
                <a:srgbClr val="014C6B"/>
              </a:solidFill>
            </a:endParaRPr>
          </a:p>
          <a:p>
            <a:pPr lvl="1" indent="0" algn="just">
              <a:buClr>
                <a:srgbClr val="DB3B8E"/>
              </a:buClr>
              <a:buNone/>
            </a:pPr>
            <a:r>
              <a:rPr lang="en-GB" sz="1400" dirty="0" smtClean="0">
                <a:solidFill>
                  <a:srgbClr val="DB3B8E"/>
                </a:solidFill>
              </a:rPr>
              <a:t>Staff </a:t>
            </a:r>
            <a:r>
              <a:rPr lang="en-GB" sz="1400" dirty="0">
                <a:solidFill>
                  <a:srgbClr val="DB3B8E"/>
                </a:solidFill>
              </a:rPr>
              <a:t>were wearing masks and I couldn’t lip read them. </a:t>
            </a:r>
            <a:r>
              <a:rPr lang="en-GB" sz="1400" dirty="0" smtClean="0">
                <a:solidFill>
                  <a:srgbClr val="DB3B8E"/>
                </a:solidFill>
              </a:rPr>
              <a:t> Staff </a:t>
            </a:r>
            <a:r>
              <a:rPr lang="en-GB" sz="1400" dirty="0">
                <a:solidFill>
                  <a:srgbClr val="DB3B8E"/>
                </a:solidFill>
              </a:rPr>
              <a:t>need to drop their masks when talking to deaf </a:t>
            </a:r>
            <a:r>
              <a:rPr lang="en-GB" sz="1400" dirty="0" smtClean="0">
                <a:solidFill>
                  <a:srgbClr val="DB3B8E"/>
                </a:solidFill>
              </a:rPr>
              <a:t>people. </a:t>
            </a:r>
            <a:r>
              <a:rPr lang="en-GB" sz="1400" dirty="0">
                <a:solidFill>
                  <a:srgbClr val="DB3B8E"/>
                </a:solidFill>
              </a:rPr>
              <a:t>It was a very bad experience for me. I think the treatment was unfair, and deaf people suffer. </a:t>
            </a:r>
            <a:endParaRPr lang="en-GB" sz="1400" dirty="0" smtClean="0">
              <a:solidFill>
                <a:srgbClr val="DB3B8E"/>
              </a:solidFill>
            </a:endParaRPr>
          </a:p>
          <a:p>
            <a:pPr lvl="1" indent="0" algn="just">
              <a:buClr>
                <a:srgbClr val="DB3B8E"/>
              </a:buClr>
              <a:buNone/>
            </a:pPr>
            <a:endParaRPr lang="en-GB" sz="1400" i="0" dirty="0">
              <a:solidFill>
                <a:srgbClr val="DB3B8E"/>
              </a:solidFill>
            </a:endParaRPr>
          </a:p>
          <a:p>
            <a:pPr lvl="1" indent="0" algn="just">
              <a:buClr>
                <a:srgbClr val="DB3B8E"/>
              </a:buClr>
              <a:buNone/>
            </a:pPr>
            <a:r>
              <a:rPr lang="en-GB" sz="1400" dirty="0" smtClean="0">
                <a:solidFill>
                  <a:srgbClr val="DB3B8E"/>
                </a:solidFill>
              </a:rPr>
              <a:t>The </a:t>
            </a:r>
            <a:r>
              <a:rPr lang="en-GB" sz="1400" dirty="0">
                <a:solidFill>
                  <a:srgbClr val="DB3B8E"/>
                </a:solidFill>
              </a:rPr>
              <a:t>worst time has been during COVID because I can't meet my doctor, I can't visit the surgery, they can't visit me, and the doctor always wants to talk to me with speech, but I can't use speech because I’m profoundly deaf</a:t>
            </a:r>
            <a:r>
              <a:rPr lang="en-GB" sz="1400" dirty="0" smtClean="0">
                <a:solidFill>
                  <a:srgbClr val="DB3B8E"/>
                </a:solidFill>
              </a:rPr>
              <a:t>.</a:t>
            </a:r>
          </a:p>
          <a:p>
            <a:pPr lvl="1" indent="0" algn="just">
              <a:buClr>
                <a:srgbClr val="DB3B8E"/>
              </a:buClr>
              <a:buNone/>
            </a:pPr>
            <a:endParaRPr lang="en-GB" sz="1400" i="0" dirty="0">
              <a:solidFill>
                <a:srgbClr val="DB3B8E"/>
              </a:solidFill>
            </a:endParaRPr>
          </a:p>
          <a:p>
            <a:pPr lvl="1" indent="0" algn="just">
              <a:buClr>
                <a:srgbClr val="DB3B8E"/>
              </a:buClr>
              <a:buNone/>
            </a:pPr>
            <a:endParaRPr lang="en-GB" sz="1400" i="0" dirty="0" smtClean="0">
              <a:solidFill>
                <a:srgbClr val="DB3B8E"/>
              </a:solidFill>
            </a:endParaRPr>
          </a:p>
          <a:p>
            <a:endParaRPr lang="en-GB" i="0" dirty="0" smtClean="0">
              <a:solidFill>
                <a:schemeClr val="tx2"/>
              </a:solidFill>
            </a:endParaRPr>
          </a:p>
          <a:p>
            <a:endParaRPr lang="en-GB" i="0" dirty="0">
              <a:solidFill>
                <a:schemeClr val="tx2"/>
              </a:solidFill>
            </a:endParaRPr>
          </a:p>
          <a:p>
            <a:endParaRPr lang="en-GB" i="0" dirty="0">
              <a:solidFill>
                <a:schemeClr val="tx2"/>
              </a:solidFill>
            </a:endParaRP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165512" y="2002415"/>
            <a:ext cx="506161" cy="101031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47922" t="2452" b="-1"/>
          <a:stretch/>
        </p:blipFill>
        <p:spPr>
          <a:xfrm>
            <a:off x="8502439" y="5669461"/>
            <a:ext cx="536183" cy="1004332"/>
          </a:xfrm>
          <a:prstGeom prst="rect">
            <a:avLst/>
          </a:prstGeom>
        </p:spPr>
      </p:pic>
      <p:sp>
        <p:nvSpPr>
          <p:cNvPr id="9" name="Content Placeholder 4">
            <a:extLst>
              <a:ext uri="{FF2B5EF4-FFF2-40B4-BE49-F238E27FC236}">
                <a16:creationId xmlns:a16="http://schemas.microsoft.com/office/drawing/2014/main" id="{8EA93BCC-9A73-4535-8EE0-65B513139F69}"/>
              </a:ext>
            </a:extLst>
          </p:cNvPr>
          <p:cNvSpPr txBox="1">
            <a:spLocks/>
          </p:cNvSpPr>
          <p:nvPr/>
        </p:nvSpPr>
        <p:spPr>
          <a:xfrm>
            <a:off x="536183" y="3996861"/>
            <a:ext cx="7886700" cy="2888519"/>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i="1" kern="1200">
                <a:solidFill>
                  <a:schemeClr val="accent3"/>
                </a:solidFill>
                <a:latin typeface="+mn-lt"/>
                <a:ea typeface="+mn-ea"/>
                <a:cs typeface="+mn-cs"/>
              </a:defRPr>
            </a:lvl1pPr>
            <a:lvl2pPr marL="270000" indent="-270000" algn="l" defTabSz="914400" rtl="0" eaLnBrk="1" latinLnBrk="0" hangingPunct="1">
              <a:lnSpc>
                <a:spcPct val="100000"/>
              </a:lnSpc>
              <a:spcBef>
                <a:spcPts val="0"/>
              </a:spcBef>
              <a:spcAft>
                <a:spcPts val="600"/>
              </a:spcAft>
              <a:buClr>
                <a:schemeClr val="accent4"/>
              </a:buClr>
              <a:buFont typeface="Trebuchet MS" panose="020B0603020202020204" pitchFamily="34" charset="0"/>
              <a:buChar char="+"/>
              <a:tabLst>
                <a:tab pos="0" algn="l"/>
              </a:tabLst>
              <a:defRPr sz="1800" kern="1200">
                <a:solidFill>
                  <a:schemeClr val="tx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lr>
                <a:schemeClr val="accent4"/>
              </a:buClr>
              <a:buFont typeface="Arial" panose="020B0604020202020204" pitchFamily="34" charset="0"/>
              <a:buChar char="•"/>
            </a:pPr>
            <a:endParaRPr lang="en-GB" i="0" dirty="0" smtClean="0">
              <a:solidFill>
                <a:srgbClr val="014C6B"/>
              </a:solidFill>
            </a:endParaRPr>
          </a:p>
          <a:p>
            <a:pPr marL="555750" lvl="1" indent="-285750">
              <a:buClr>
                <a:srgbClr val="DB3B8E"/>
              </a:buClr>
              <a:buFont typeface="Arial" panose="020B0604020202020204" pitchFamily="34" charset="0"/>
              <a:buChar char="•"/>
            </a:pPr>
            <a:r>
              <a:rPr lang="en-GB" dirty="0" smtClean="0"/>
              <a:t>Negative impact </a:t>
            </a:r>
            <a:r>
              <a:rPr lang="en-GB" dirty="0"/>
              <a:t>upon deaf </a:t>
            </a:r>
            <a:r>
              <a:rPr lang="en-GB" dirty="0" smtClean="0"/>
              <a:t>patients’ </a:t>
            </a:r>
            <a:r>
              <a:rPr lang="en-GB" dirty="0"/>
              <a:t>mental </a:t>
            </a:r>
            <a:r>
              <a:rPr lang="en-GB" dirty="0" smtClean="0"/>
              <a:t>wellbeing.</a:t>
            </a:r>
          </a:p>
          <a:p>
            <a:pPr lvl="1" indent="0">
              <a:buClr>
                <a:srgbClr val="DB3B8E"/>
              </a:buClr>
              <a:buNone/>
            </a:pPr>
            <a:endParaRPr lang="en-GB" dirty="0" smtClean="0">
              <a:solidFill>
                <a:srgbClr val="014C6B"/>
              </a:solidFill>
            </a:endParaRPr>
          </a:p>
          <a:p>
            <a:pPr lvl="1" indent="0" algn="just">
              <a:buClr>
                <a:srgbClr val="DB3B8E"/>
              </a:buClr>
              <a:buNone/>
            </a:pPr>
            <a:r>
              <a:rPr lang="en-GB" sz="1400" dirty="0" smtClean="0">
                <a:solidFill>
                  <a:srgbClr val="DB3B8E"/>
                </a:solidFill>
              </a:rPr>
              <a:t>When </a:t>
            </a:r>
            <a:r>
              <a:rPr lang="en-GB" sz="1400" dirty="0">
                <a:solidFill>
                  <a:srgbClr val="DB3B8E"/>
                </a:solidFill>
              </a:rPr>
              <a:t>I come home, I’m very down. I’m out but haven't understood anything that's going on around me. My family are worried about me, people are worried about me. </a:t>
            </a:r>
            <a:endParaRPr lang="en-GB" sz="1400" dirty="0" smtClean="0">
              <a:solidFill>
                <a:srgbClr val="DB3B8E"/>
              </a:solidFill>
            </a:endParaRPr>
          </a:p>
          <a:p>
            <a:pPr lvl="1" indent="0" algn="just">
              <a:buClr>
                <a:srgbClr val="DB3B8E"/>
              </a:buClr>
              <a:buNone/>
            </a:pPr>
            <a:endParaRPr lang="en-GB" sz="1400" dirty="0">
              <a:solidFill>
                <a:srgbClr val="DB3B8E"/>
              </a:solidFill>
            </a:endParaRPr>
          </a:p>
          <a:p>
            <a:pPr lvl="1" indent="0" algn="just">
              <a:buClr>
                <a:srgbClr val="DB3B8E"/>
              </a:buClr>
              <a:buNone/>
            </a:pPr>
            <a:r>
              <a:rPr lang="en-GB" sz="1400" dirty="0">
                <a:solidFill>
                  <a:srgbClr val="DB3B8E"/>
                </a:solidFill>
              </a:rPr>
              <a:t>It's not just a hearing aid, it's an intrinsic part of our wellbeing and if we don’t have it, it can affect our day to day lives in a big way</a:t>
            </a:r>
            <a:r>
              <a:rPr lang="en-GB" sz="1400" dirty="0" smtClean="0">
                <a:solidFill>
                  <a:srgbClr val="DB3B8E"/>
                </a:solidFill>
              </a:rPr>
              <a:t>.</a:t>
            </a:r>
          </a:p>
          <a:p>
            <a:pPr lvl="1" indent="0" algn="just">
              <a:buClr>
                <a:srgbClr val="DB3B8E"/>
              </a:buClr>
              <a:buFont typeface="Trebuchet MS" panose="020B0603020202020204" pitchFamily="34" charset="0"/>
              <a:buNone/>
            </a:pPr>
            <a:endParaRPr lang="en-GB" sz="1400" dirty="0" smtClean="0">
              <a:solidFill>
                <a:srgbClr val="DB3B8E"/>
              </a:solidFill>
            </a:endParaRPr>
          </a:p>
          <a:p>
            <a:pPr lvl="1" indent="0" algn="just">
              <a:buClr>
                <a:srgbClr val="DB3B8E"/>
              </a:buClr>
              <a:buFont typeface="Trebuchet MS" panose="020B0603020202020204" pitchFamily="34" charset="0"/>
              <a:buNone/>
            </a:pPr>
            <a:endParaRPr lang="en-GB" sz="1400" dirty="0" smtClean="0">
              <a:solidFill>
                <a:srgbClr val="DB3B8E"/>
              </a:solidFill>
            </a:endParaRPr>
          </a:p>
          <a:p>
            <a:endParaRPr lang="en-GB" i="0" dirty="0">
              <a:solidFill>
                <a:schemeClr val="tx2"/>
              </a:solidFill>
            </a:endParaRP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165511" y="4665021"/>
            <a:ext cx="506161" cy="1010315"/>
          </a:xfrm>
          <a:prstGeom prst="rect">
            <a:avLst/>
          </a:prstGeom>
        </p:spPr>
      </p:pic>
      <p:sp>
        <p:nvSpPr>
          <p:cNvPr id="3" name="Slide Number Placeholder 2"/>
          <p:cNvSpPr>
            <a:spLocks noGrp="1"/>
          </p:cNvSpPr>
          <p:nvPr>
            <p:ph type="sldNum" sz="quarter" idx="4"/>
          </p:nvPr>
        </p:nvSpPr>
        <p:spPr/>
        <p:txBody>
          <a:bodyPr/>
          <a:lstStyle/>
          <a:p>
            <a:fld id="{70B34621-F0A5-416A-B63E-56B2B9AFE613}" type="slidenum">
              <a:rPr lang="en-GB" smtClean="0"/>
              <a:t>7</a:t>
            </a:fld>
            <a:endParaRPr lang="en-GB"/>
          </a:p>
        </p:txBody>
      </p:sp>
    </p:spTree>
    <p:extLst>
      <p:ext uri="{BB962C8B-B14F-4D97-AF65-F5344CB8AC3E}">
        <p14:creationId xmlns:p14="http://schemas.microsoft.com/office/powerpoint/2010/main" val="1021705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r>
              <a:rPr lang="en-GB" dirty="0"/>
              <a:t>Deaf People’s GP </a:t>
            </a:r>
            <a:r>
              <a:rPr lang="en-GB" dirty="0" smtClean="0"/>
              <a:t>Challenges – Insight Report</a:t>
            </a:r>
            <a:endParaRPr lang="en-GB" dirty="0"/>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194383"/>
            <a:ext cx="7886700" cy="2888519"/>
          </a:xfrm>
        </p:spPr>
        <p:txBody>
          <a:bodyPr vert="horz" lIns="91440" tIns="45720" rIns="91440" bIns="45720" rtlCol="0" anchor="t">
            <a:normAutofit/>
          </a:bodyPr>
          <a:lstStyle/>
          <a:p>
            <a:pPr marL="285750" indent="-285750">
              <a:buClr>
                <a:schemeClr val="accent4"/>
              </a:buClr>
              <a:buFont typeface="Arial" panose="020B0604020202020204" pitchFamily="34" charset="0"/>
              <a:buChar char="•"/>
            </a:pPr>
            <a:endParaRPr lang="en-GB" i="0" dirty="0" smtClean="0">
              <a:solidFill>
                <a:srgbClr val="014C6B"/>
              </a:solidFill>
            </a:endParaRPr>
          </a:p>
          <a:p>
            <a:pPr marL="555750" lvl="1" indent="-285750">
              <a:buClr>
                <a:srgbClr val="DB3B8E"/>
              </a:buClr>
              <a:buFont typeface="Arial" panose="020B0604020202020204" pitchFamily="34" charset="0"/>
              <a:buChar char="•"/>
            </a:pPr>
            <a:r>
              <a:rPr lang="en-GB" dirty="0"/>
              <a:t>Accessibility in the use of written </a:t>
            </a:r>
            <a:r>
              <a:rPr lang="en-GB" dirty="0" smtClean="0"/>
              <a:t>language.</a:t>
            </a:r>
            <a:endParaRPr lang="en-GB" dirty="0" smtClean="0"/>
          </a:p>
          <a:p>
            <a:pPr marL="555750" lvl="1" indent="-285750">
              <a:buClr>
                <a:srgbClr val="DB3B8E"/>
              </a:buClr>
              <a:buFont typeface="Arial" panose="020B0604020202020204" pitchFamily="34" charset="0"/>
              <a:buChar char="•"/>
            </a:pPr>
            <a:endParaRPr lang="en-GB" dirty="0">
              <a:solidFill>
                <a:srgbClr val="014C6B"/>
              </a:solidFill>
            </a:endParaRPr>
          </a:p>
          <a:p>
            <a:pPr lvl="1" indent="0" algn="just">
              <a:buClr>
                <a:srgbClr val="DB3B8E"/>
              </a:buClr>
              <a:buNone/>
            </a:pPr>
            <a:r>
              <a:rPr lang="en-GB" sz="1400" dirty="0" smtClean="0">
                <a:solidFill>
                  <a:srgbClr val="DB3B8E"/>
                </a:solidFill>
              </a:rPr>
              <a:t>The </a:t>
            </a:r>
            <a:r>
              <a:rPr lang="en-GB" sz="1400" dirty="0">
                <a:solidFill>
                  <a:srgbClr val="DB3B8E"/>
                </a:solidFill>
              </a:rPr>
              <a:t>GP surgery does not understand for deaf people English is not our first language. The English in letters has to not be so complex and at such a high level for us to understand</a:t>
            </a:r>
            <a:r>
              <a:rPr lang="en-GB" sz="1400" dirty="0" smtClean="0">
                <a:solidFill>
                  <a:srgbClr val="DB3B8E"/>
                </a:solidFill>
              </a:rPr>
              <a:t>.</a:t>
            </a:r>
          </a:p>
          <a:p>
            <a:pPr lvl="1" indent="0" algn="just">
              <a:buClr>
                <a:srgbClr val="DB3B8E"/>
              </a:buClr>
              <a:buNone/>
            </a:pPr>
            <a:endParaRPr lang="en-GB" sz="1400" i="0" dirty="0">
              <a:solidFill>
                <a:srgbClr val="DB3B8E"/>
              </a:solidFill>
            </a:endParaRPr>
          </a:p>
          <a:p>
            <a:pPr lvl="1" indent="0" algn="just">
              <a:buClr>
                <a:srgbClr val="DB3B8E"/>
              </a:buClr>
              <a:buNone/>
            </a:pPr>
            <a:r>
              <a:rPr lang="en-GB" sz="1400" dirty="0" smtClean="0">
                <a:solidFill>
                  <a:srgbClr val="DB3B8E"/>
                </a:solidFill>
              </a:rPr>
              <a:t>Hearing </a:t>
            </a:r>
            <a:r>
              <a:rPr lang="en-GB" sz="1400" dirty="0">
                <a:solidFill>
                  <a:srgbClr val="DB3B8E"/>
                </a:solidFill>
              </a:rPr>
              <a:t>people can phone and get an on-the-spot response but as a deaf person, I have to email, which gets a slow response</a:t>
            </a:r>
            <a:r>
              <a:rPr lang="en-GB" sz="1400" dirty="0" smtClean="0">
                <a:solidFill>
                  <a:srgbClr val="DB3B8E"/>
                </a:solidFill>
              </a:rPr>
              <a:t>.</a:t>
            </a:r>
            <a:endParaRPr lang="en-GB" sz="1400" i="0" dirty="0">
              <a:solidFill>
                <a:srgbClr val="DB3B8E"/>
              </a:solidFill>
            </a:endParaRPr>
          </a:p>
          <a:p>
            <a:pPr lvl="1" indent="0" algn="just">
              <a:buClr>
                <a:srgbClr val="DB3B8E"/>
              </a:buClr>
              <a:buNone/>
            </a:pPr>
            <a:endParaRPr lang="en-GB" sz="1400" i="0" dirty="0" smtClean="0">
              <a:solidFill>
                <a:srgbClr val="DB3B8E"/>
              </a:solidFill>
            </a:endParaRPr>
          </a:p>
          <a:p>
            <a:endParaRPr lang="en-GB" i="0" dirty="0" smtClean="0">
              <a:solidFill>
                <a:schemeClr val="tx2"/>
              </a:solidFill>
            </a:endParaRPr>
          </a:p>
          <a:p>
            <a:endParaRPr lang="en-GB" i="0" dirty="0">
              <a:solidFill>
                <a:schemeClr val="tx2"/>
              </a:solidFill>
            </a:endParaRPr>
          </a:p>
          <a:p>
            <a:endParaRPr lang="en-GB" i="0" dirty="0">
              <a:solidFill>
                <a:schemeClr val="tx2"/>
              </a:solidFill>
            </a:endParaRP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165512" y="2002415"/>
            <a:ext cx="506161" cy="101031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47922" t="2452" b="-1"/>
          <a:stretch/>
        </p:blipFill>
        <p:spPr>
          <a:xfrm>
            <a:off x="8515350" y="5229533"/>
            <a:ext cx="536183" cy="1004332"/>
          </a:xfrm>
          <a:prstGeom prst="rect">
            <a:avLst/>
          </a:prstGeom>
        </p:spPr>
      </p:pic>
      <p:sp>
        <p:nvSpPr>
          <p:cNvPr id="9" name="Content Placeholder 4">
            <a:extLst>
              <a:ext uri="{FF2B5EF4-FFF2-40B4-BE49-F238E27FC236}">
                <a16:creationId xmlns:a16="http://schemas.microsoft.com/office/drawing/2014/main" id="{8EA93BCC-9A73-4535-8EE0-65B513139F69}"/>
              </a:ext>
            </a:extLst>
          </p:cNvPr>
          <p:cNvSpPr txBox="1">
            <a:spLocks/>
          </p:cNvSpPr>
          <p:nvPr/>
        </p:nvSpPr>
        <p:spPr>
          <a:xfrm>
            <a:off x="615739" y="3785274"/>
            <a:ext cx="7886700" cy="2888519"/>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i="1" kern="1200">
                <a:solidFill>
                  <a:schemeClr val="accent3"/>
                </a:solidFill>
                <a:latin typeface="+mn-lt"/>
                <a:ea typeface="+mn-ea"/>
                <a:cs typeface="+mn-cs"/>
              </a:defRPr>
            </a:lvl1pPr>
            <a:lvl2pPr marL="270000" indent="-270000" algn="l" defTabSz="914400" rtl="0" eaLnBrk="1" latinLnBrk="0" hangingPunct="1">
              <a:lnSpc>
                <a:spcPct val="100000"/>
              </a:lnSpc>
              <a:spcBef>
                <a:spcPts val="0"/>
              </a:spcBef>
              <a:spcAft>
                <a:spcPts val="600"/>
              </a:spcAft>
              <a:buClr>
                <a:schemeClr val="accent4"/>
              </a:buClr>
              <a:buFont typeface="Trebuchet MS" panose="020B0603020202020204" pitchFamily="34" charset="0"/>
              <a:buChar char="+"/>
              <a:tabLst>
                <a:tab pos="0" algn="l"/>
              </a:tabLst>
              <a:defRPr sz="1800" kern="1200">
                <a:solidFill>
                  <a:schemeClr val="tx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lr>
                <a:schemeClr val="accent4"/>
              </a:buClr>
              <a:buFont typeface="Arial" panose="020B0604020202020204" pitchFamily="34" charset="0"/>
              <a:buChar char="•"/>
            </a:pPr>
            <a:endParaRPr lang="en-GB" i="0" dirty="0" smtClean="0">
              <a:solidFill>
                <a:srgbClr val="014C6B"/>
              </a:solidFill>
            </a:endParaRPr>
          </a:p>
          <a:p>
            <a:pPr marL="555750" lvl="1" indent="-285750">
              <a:buClr>
                <a:srgbClr val="DB3B8E"/>
              </a:buClr>
              <a:buFont typeface="Arial" panose="020B0604020202020204" pitchFamily="34" charset="0"/>
              <a:buChar char="•"/>
            </a:pPr>
            <a:r>
              <a:rPr lang="en-GB" dirty="0"/>
              <a:t>Difficulty with physical accessibility to GP </a:t>
            </a:r>
            <a:r>
              <a:rPr lang="en-GB" dirty="0" smtClean="0"/>
              <a:t>surgeries.</a:t>
            </a:r>
            <a:endParaRPr lang="en-GB" dirty="0" smtClean="0"/>
          </a:p>
          <a:p>
            <a:pPr marL="555750" lvl="1" indent="-285750">
              <a:buClr>
                <a:srgbClr val="DB3B8E"/>
              </a:buClr>
              <a:buFont typeface="Arial" panose="020B0604020202020204" pitchFamily="34" charset="0"/>
              <a:buChar char="•"/>
            </a:pPr>
            <a:endParaRPr lang="en-GB" dirty="0" smtClean="0">
              <a:solidFill>
                <a:srgbClr val="014C6B"/>
              </a:solidFill>
            </a:endParaRPr>
          </a:p>
          <a:p>
            <a:pPr lvl="1" indent="0" algn="just">
              <a:buClr>
                <a:srgbClr val="DB3B8E"/>
              </a:buClr>
              <a:buNone/>
            </a:pPr>
            <a:r>
              <a:rPr lang="en-GB" sz="1400" dirty="0" smtClean="0">
                <a:solidFill>
                  <a:srgbClr val="DB3B8E"/>
                </a:solidFill>
              </a:rPr>
              <a:t>I </a:t>
            </a:r>
            <a:r>
              <a:rPr lang="en-GB" sz="1400" dirty="0">
                <a:solidFill>
                  <a:srgbClr val="DB3B8E"/>
                </a:solidFill>
              </a:rPr>
              <a:t>was outside the door [of the GP surgery] and there was a buzzer, there's a voice through the buzzer and a queue behind me. They don't know I’m deaf, there's a camera and I’m waving and saying I’m deaf, I need to get </a:t>
            </a:r>
            <a:r>
              <a:rPr lang="en-GB" sz="1400" dirty="0" smtClean="0">
                <a:solidFill>
                  <a:srgbClr val="DB3B8E"/>
                </a:solidFill>
              </a:rPr>
              <a:t>in. They should be aware that I’m deaf. </a:t>
            </a:r>
            <a:r>
              <a:rPr lang="en-GB" sz="1400" dirty="0">
                <a:solidFill>
                  <a:srgbClr val="DB3B8E"/>
                </a:solidFill>
              </a:rPr>
              <a:t>Someone in the queue helped me and I had to tell them my name, but I had to rely on a stranger to help me. </a:t>
            </a:r>
            <a:endParaRPr lang="en-GB" sz="1400" dirty="0" smtClean="0">
              <a:solidFill>
                <a:srgbClr val="DB3B8E"/>
              </a:solidFill>
            </a:endParaRPr>
          </a:p>
          <a:p>
            <a:endParaRPr lang="en-GB" i="0" dirty="0">
              <a:solidFill>
                <a:schemeClr val="tx2"/>
              </a:solidFill>
            </a:endParaRP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r="49901"/>
          <a:stretch/>
        </p:blipFill>
        <p:spPr>
          <a:xfrm>
            <a:off x="165511" y="4665021"/>
            <a:ext cx="506161" cy="1010315"/>
          </a:xfrm>
          <a:prstGeom prst="rect">
            <a:avLst/>
          </a:prstGeom>
        </p:spPr>
      </p:pic>
      <p:sp>
        <p:nvSpPr>
          <p:cNvPr id="3" name="Slide Number Placeholder 2"/>
          <p:cNvSpPr>
            <a:spLocks noGrp="1"/>
          </p:cNvSpPr>
          <p:nvPr>
            <p:ph type="sldNum" sz="quarter" idx="4"/>
          </p:nvPr>
        </p:nvSpPr>
        <p:spPr/>
        <p:txBody>
          <a:bodyPr/>
          <a:lstStyle/>
          <a:p>
            <a:fld id="{70B34621-F0A5-416A-B63E-56B2B9AFE613}" type="slidenum">
              <a:rPr lang="en-GB" smtClean="0"/>
              <a:t>8</a:t>
            </a:fld>
            <a:endParaRPr lang="en-GB"/>
          </a:p>
        </p:txBody>
      </p:sp>
    </p:spTree>
    <p:extLst>
      <p:ext uri="{BB962C8B-B14F-4D97-AF65-F5344CB8AC3E}">
        <p14:creationId xmlns:p14="http://schemas.microsoft.com/office/powerpoint/2010/main" val="3435700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DD39D-3BE4-4045-808F-AA8E3FB0B035}"/>
              </a:ext>
            </a:extLst>
          </p:cNvPr>
          <p:cNvSpPr>
            <a:spLocks noGrp="1"/>
          </p:cNvSpPr>
          <p:nvPr>
            <p:ph type="title"/>
          </p:nvPr>
        </p:nvSpPr>
        <p:spPr/>
        <p:txBody>
          <a:bodyPr>
            <a:normAutofit/>
          </a:bodyPr>
          <a:lstStyle/>
          <a:p>
            <a:pPr fontAlgn="base"/>
            <a:r>
              <a:rPr lang="en-GB" dirty="0" smtClean="0"/>
              <a:t>Report Outcome</a:t>
            </a:r>
            <a:endParaRPr lang="en-GB" dirty="0"/>
          </a:p>
        </p:txBody>
      </p:sp>
      <p:sp>
        <p:nvSpPr>
          <p:cNvPr id="5" name="Content Placeholder 4">
            <a:extLst>
              <a:ext uri="{FF2B5EF4-FFF2-40B4-BE49-F238E27FC236}">
                <a16:creationId xmlns:a16="http://schemas.microsoft.com/office/drawing/2014/main" id="{8EA93BCC-9A73-4535-8EE0-65B513139F69}"/>
              </a:ext>
            </a:extLst>
          </p:cNvPr>
          <p:cNvSpPr>
            <a:spLocks noGrp="1"/>
          </p:cNvSpPr>
          <p:nvPr>
            <p:ph idx="1"/>
          </p:nvPr>
        </p:nvSpPr>
        <p:spPr>
          <a:xfrm>
            <a:off x="628650" y="1398320"/>
            <a:ext cx="7886700" cy="5152975"/>
          </a:xfrm>
        </p:spPr>
        <p:txBody>
          <a:bodyPr vert="horz" lIns="91440" tIns="45720" rIns="91440" bIns="45720" rtlCol="0" anchor="t">
            <a:normAutofit/>
          </a:bodyPr>
          <a:lstStyle/>
          <a:p>
            <a:pPr marL="285750" indent="-285750">
              <a:lnSpc>
                <a:spcPct val="150000"/>
              </a:lnSpc>
              <a:buClr>
                <a:schemeClr val="accent4"/>
              </a:buClr>
              <a:buFont typeface="Arial" panose="020B0604020202020204" pitchFamily="34" charset="0"/>
              <a:buChar char="•"/>
            </a:pPr>
            <a:r>
              <a:rPr lang="en-GB" i="0" dirty="0" smtClean="0">
                <a:solidFill>
                  <a:srgbClr val="014C6B"/>
                </a:solidFill>
              </a:rPr>
              <a:t>We wrote four core recommendations and included one patient suggested recommendation.</a:t>
            </a:r>
          </a:p>
          <a:p>
            <a:pPr marL="285750" indent="-285750">
              <a:lnSpc>
                <a:spcPct val="150000"/>
              </a:lnSpc>
              <a:buClr>
                <a:schemeClr val="accent4"/>
              </a:buClr>
              <a:buFont typeface="Arial" panose="020B0604020202020204" pitchFamily="34" charset="0"/>
              <a:buChar char="•"/>
            </a:pPr>
            <a:endParaRPr lang="en-GB"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i="0" dirty="0" smtClean="0">
                <a:solidFill>
                  <a:srgbClr val="014C6B"/>
                </a:solidFill>
              </a:rPr>
              <a:t>We have requested a meeting with the </a:t>
            </a:r>
            <a:r>
              <a:rPr lang="en-GB" i="0" dirty="0">
                <a:solidFill>
                  <a:srgbClr val="014C6B"/>
                </a:solidFill>
              </a:rPr>
              <a:t>Barnet GP </a:t>
            </a:r>
            <a:r>
              <a:rPr lang="en-GB" i="0" dirty="0" smtClean="0">
                <a:solidFill>
                  <a:srgbClr val="014C6B"/>
                </a:solidFill>
              </a:rPr>
              <a:t>Federation to share our findings </a:t>
            </a:r>
            <a:r>
              <a:rPr lang="en-GB" i="0" dirty="0" smtClean="0">
                <a:solidFill>
                  <a:srgbClr val="014C6B"/>
                </a:solidFill>
              </a:rPr>
              <a:t>with</a:t>
            </a:r>
            <a:r>
              <a:rPr lang="en-GB" i="0" dirty="0" smtClean="0">
                <a:solidFill>
                  <a:srgbClr val="014C6B"/>
                </a:solidFill>
              </a:rPr>
              <a:t> </a:t>
            </a:r>
            <a:r>
              <a:rPr lang="en-GB" i="0" dirty="0">
                <a:solidFill>
                  <a:srgbClr val="014C6B"/>
                </a:solidFill>
              </a:rPr>
              <a:t>GP practices within the </a:t>
            </a:r>
            <a:r>
              <a:rPr lang="en-GB" i="0" dirty="0" smtClean="0">
                <a:solidFill>
                  <a:srgbClr val="014C6B"/>
                </a:solidFill>
              </a:rPr>
              <a:t>borough. </a:t>
            </a:r>
            <a:r>
              <a:rPr lang="en-GB" i="0" dirty="0" smtClean="0">
                <a:solidFill>
                  <a:srgbClr val="014C6B"/>
                </a:solidFill>
              </a:rPr>
              <a:t>A meeting </a:t>
            </a:r>
            <a:r>
              <a:rPr lang="en-GB" i="0" dirty="0" smtClean="0">
                <a:solidFill>
                  <a:srgbClr val="014C6B"/>
                </a:solidFill>
              </a:rPr>
              <a:t>with the COO is pending. </a:t>
            </a:r>
          </a:p>
          <a:p>
            <a:pPr marL="285750" indent="-285750">
              <a:lnSpc>
                <a:spcPct val="150000"/>
              </a:lnSpc>
              <a:buClr>
                <a:schemeClr val="accent4"/>
              </a:buClr>
              <a:buFont typeface="Arial" panose="020B0604020202020204" pitchFamily="34" charset="0"/>
              <a:buChar char="•"/>
            </a:pPr>
            <a:endParaRPr lang="en-GB" i="0" dirty="0" smtClean="0">
              <a:solidFill>
                <a:srgbClr val="014C6B"/>
              </a:solidFill>
            </a:endParaRPr>
          </a:p>
          <a:p>
            <a:pPr marL="285750" indent="-285750">
              <a:lnSpc>
                <a:spcPct val="150000"/>
              </a:lnSpc>
              <a:buClr>
                <a:schemeClr val="accent4"/>
              </a:buClr>
              <a:buFont typeface="Arial" panose="020B0604020202020204" pitchFamily="34" charset="0"/>
              <a:buChar char="•"/>
            </a:pPr>
            <a:r>
              <a:rPr lang="en-GB" i="0" dirty="0" smtClean="0">
                <a:solidFill>
                  <a:srgbClr val="014C6B"/>
                </a:solidFill>
              </a:rPr>
              <a:t>HEAR - </a:t>
            </a:r>
            <a:r>
              <a:rPr lang="en-GB" i="0" dirty="0">
                <a:solidFill>
                  <a:srgbClr val="014C6B"/>
                </a:solidFill>
              </a:rPr>
              <a:t>Equality and Human Rights </a:t>
            </a:r>
            <a:r>
              <a:rPr lang="en-GB" i="0" dirty="0" smtClean="0">
                <a:solidFill>
                  <a:srgbClr val="014C6B"/>
                </a:solidFill>
              </a:rPr>
              <a:t>Network - is using our research for their larger research report on the </a:t>
            </a:r>
            <a:r>
              <a:rPr lang="en-GB" i="0" dirty="0">
                <a:solidFill>
                  <a:srgbClr val="014C6B"/>
                </a:solidFill>
              </a:rPr>
              <a:t>equalities </a:t>
            </a:r>
            <a:r>
              <a:rPr lang="en-GB" i="0" dirty="0" smtClean="0">
                <a:solidFill>
                  <a:srgbClr val="014C6B"/>
                </a:solidFill>
              </a:rPr>
              <a:t>impact </a:t>
            </a:r>
            <a:r>
              <a:rPr lang="en-GB" i="0" dirty="0">
                <a:solidFill>
                  <a:srgbClr val="014C6B"/>
                </a:solidFill>
              </a:rPr>
              <a:t>of </a:t>
            </a:r>
            <a:r>
              <a:rPr lang="en-GB" i="0" dirty="0" smtClean="0">
                <a:solidFill>
                  <a:srgbClr val="014C6B"/>
                </a:solidFill>
              </a:rPr>
              <a:t>COVID-19 in London of their members.</a:t>
            </a:r>
            <a:endParaRPr lang="en-GB" i="0" dirty="0" smtClean="0"/>
          </a:p>
          <a:p>
            <a:pPr marL="285750" indent="-285750">
              <a:buFont typeface="Arial" panose="020B0604020202020204" pitchFamily="34" charset="0"/>
              <a:buChar char="•"/>
            </a:pPr>
            <a:endParaRPr lang="en-GB" i="0" dirty="0">
              <a:solidFill>
                <a:schemeClr val="tx2"/>
              </a:solidFill>
            </a:endParaRPr>
          </a:p>
          <a:p>
            <a:endParaRPr lang="en-GB" i="0" dirty="0">
              <a:solidFill>
                <a:schemeClr val="tx2"/>
              </a:solidFill>
            </a:endParaRPr>
          </a:p>
        </p:txBody>
      </p:sp>
      <p:sp>
        <p:nvSpPr>
          <p:cNvPr id="2" name="Rectangle 1"/>
          <p:cNvSpPr/>
          <p:nvPr/>
        </p:nvSpPr>
        <p:spPr>
          <a:xfrm>
            <a:off x="0" y="6154310"/>
            <a:ext cx="9144000" cy="79397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4"/>
          </p:nvPr>
        </p:nvSpPr>
        <p:spPr/>
        <p:txBody>
          <a:bodyPr/>
          <a:lstStyle/>
          <a:p>
            <a:fld id="{70B34621-F0A5-416A-B63E-56B2B9AFE613}" type="slidenum">
              <a:rPr lang="en-GB" smtClean="0"/>
              <a:t>9</a:t>
            </a:fld>
            <a:endParaRPr lang="en-GB"/>
          </a:p>
        </p:txBody>
      </p:sp>
    </p:spTree>
    <p:extLst>
      <p:ext uri="{BB962C8B-B14F-4D97-AF65-F5344CB8AC3E}">
        <p14:creationId xmlns:p14="http://schemas.microsoft.com/office/powerpoint/2010/main" val="2665400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ealthwatch 2">
      <a:dk1>
        <a:sysClr val="windowText" lastClr="000000"/>
      </a:dk1>
      <a:lt1>
        <a:sysClr val="window" lastClr="FFFFFF"/>
      </a:lt1>
      <a:dk2>
        <a:srgbClr val="004C6A"/>
      </a:dk2>
      <a:lt2>
        <a:srgbClr val="FFFFFF"/>
      </a:lt2>
      <a:accent1>
        <a:srgbClr val="009CD0"/>
      </a:accent1>
      <a:accent2>
        <a:srgbClr val="DB3B8E"/>
      </a:accent2>
      <a:accent3>
        <a:srgbClr val="009F98"/>
      </a:accent3>
      <a:accent4>
        <a:srgbClr val="70AD47"/>
      </a:accent4>
      <a:accent5>
        <a:srgbClr val="EDF7F7"/>
      </a:accent5>
      <a:accent6>
        <a:srgbClr val="70AD47"/>
      </a:accent6>
      <a:hlink>
        <a:srgbClr val="DB3B8E"/>
      </a:hlink>
      <a:folHlink>
        <a:srgbClr val="009CD0"/>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DD448C88B62C498A2CF3910C3E1381" ma:contentTypeVersion="13" ma:contentTypeDescription="Create a new document." ma:contentTypeScope="" ma:versionID="a50d15491b315955626d47f2b58c8ebb">
  <xsd:schema xmlns:xsd="http://www.w3.org/2001/XMLSchema" xmlns:xs="http://www.w3.org/2001/XMLSchema" xmlns:p="http://schemas.microsoft.com/office/2006/metadata/properties" xmlns:ns2="bc54de2c-f0e5-4b97-9d46-a543f1f48b9c" xmlns:ns3="b85158e3-5893-481a-a3a8-e29d54ddf9e3" targetNamespace="http://schemas.microsoft.com/office/2006/metadata/properties" ma:root="true" ma:fieldsID="1eea9d8c735015aea6b391fc06d47485" ns2:_="" ns3:_="">
    <xsd:import namespace="bc54de2c-f0e5-4b97-9d46-a543f1f48b9c"/>
    <xsd:import namespace="b85158e3-5893-481a-a3a8-e29d54ddf9e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54de2c-f0e5-4b97-9d46-a543f1f48b9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5158e3-5893-481a-a3a8-e29d54ddf9e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Location" ma:index="13" nillable="true" ma:displayName="MediaServiceLocation" ma:description="" ma:internalName="MediaServiceLocatio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D819C5-C750-48C5-B7F7-1785A49BBC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54de2c-f0e5-4b97-9d46-a543f1f48b9c"/>
    <ds:schemaRef ds:uri="b85158e3-5893-481a-a3a8-e29d54ddf9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709C0B-CE09-4697-B926-83E8AAEE3E32}">
  <ds:schemaRefs>
    <ds:schemaRef ds:uri="http://schemas.microsoft.com/office/2006/documentManagement/types"/>
    <ds:schemaRef ds:uri="http://purl.org/dc/terms/"/>
    <ds:schemaRef ds:uri="bc54de2c-f0e5-4b97-9d46-a543f1f48b9c"/>
    <ds:schemaRef ds:uri="http://purl.org/dc/elements/1.1/"/>
    <ds:schemaRef ds:uri="http://www.w3.org/XML/1998/namespace"/>
    <ds:schemaRef ds:uri="b85158e3-5893-481a-a3a8-e29d54ddf9e3"/>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94CE53C1-B44D-4AA4-B596-72D38AF086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2905</TotalTime>
  <Words>2509</Words>
  <Application>Microsoft Office PowerPoint</Application>
  <PresentationFormat>On-screen Show (4:3)</PresentationFormat>
  <Paragraphs>265</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Trebuchet MS</vt:lpstr>
      <vt:lpstr>Office Theme</vt:lpstr>
      <vt:lpstr>Healthwatch Barnet Q1 Update </vt:lpstr>
      <vt:lpstr>Recently Completed Projects</vt:lpstr>
      <vt:lpstr>Hospital Transport – Insight Report</vt:lpstr>
      <vt:lpstr>Hospital Transport – Insight Report</vt:lpstr>
      <vt:lpstr>Report Outcome</vt:lpstr>
      <vt:lpstr>Deaf People’s GP Challenges – Insight Report</vt:lpstr>
      <vt:lpstr>Deaf People’s GP Challenges – Insight Report</vt:lpstr>
      <vt:lpstr>Deaf People’s GP Challenges – Insight Report</vt:lpstr>
      <vt:lpstr>Report Outcome</vt:lpstr>
      <vt:lpstr>Virtual Visit Pilot</vt:lpstr>
      <vt:lpstr>Virtual Visit Pilot</vt:lpstr>
      <vt:lpstr>Recently Completed  Community Events</vt:lpstr>
      <vt:lpstr>Q&amp;A with BEH MHT Mental Health Trust</vt:lpstr>
      <vt:lpstr>Dying Matters Awareness Week and Q&amp;A</vt:lpstr>
      <vt:lpstr>Dying Matters Awareness Week and Q&amp;A</vt:lpstr>
      <vt:lpstr>Dying Matters Awareness Week and Q&amp;A</vt:lpstr>
      <vt:lpstr>Long COVID Event and Q &amp; A</vt:lpstr>
      <vt:lpstr>Long COVID Event and Q &amp; A</vt:lpstr>
      <vt:lpstr>Ongoing Projects</vt:lpstr>
      <vt:lpstr>Accessing GPs through Remote Consultations Project</vt:lpstr>
      <vt:lpstr>Long COVID Project</vt:lpstr>
      <vt:lpstr>Q2 Started Projects</vt:lpstr>
      <vt:lpstr>Advanced Care Planning (ACP) Project</vt:lpstr>
      <vt:lpstr>Raising Awareness of NHS Digital’s GPDPR Plan</vt:lpstr>
      <vt:lpstr>Q2 Capacity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Nitish Lakhman | Healthwatch</dc:creator>
  <cp:lastModifiedBy>Nitish Lakhman | Inclusion Barnet</cp:lastModifiedBy>
  <cp:revision>145</cp:revision>
  <cp:lastPrinted>2019-10-23T15:19:07Z</cp:lastPrinted>
  <dcterms:created xsi:type="dcterms:W3CDTF">2019-01-28T21:42:14Z</dcterms:created>
  <dcterms:modified xsi:type="dcterms:W3CDTF">2021-07-01T18:36:44Z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0x01010090DD448C88B62C498A2CF3910C3E1381</vt:lpwstr>
  </property>
</Properties>
</file>